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3.xml" ContentType="application/vnd.openxmlformats-officedocument.presentationml.tags+xml"/>
  <Override PartName="/ppt/notesSlides/notesSlide1.xml" ContentType="application/vnd.openxmlformats-officedocument.presentationml.notesSlide+xml"/>
  <Override PartName="/ppt/tags/tag64.xml" ContentType="application/vnd.openxmlformats-officedocument.presentationml.tags+xml"/>
  <Override PartName="/ppt/notesSlides/notesSlide2.xml" ContentType="application/vnd.openxmlformats-officedocument.presentationml.notesSlide+xml"/>
  <Override PartName="/ppt/tags/tag65.xml" ContentType="application/vnd.openxmlformats-officedocument.presentationml.tags+xml"/>
  <Override PartName="/ppt/notesSlides/notesSlide3.xml" ContentType="application/vnd.openxmlformats-officedocument.presentationml.notesSlide+xml"/>
  <Override PartName="/ppt/tags/tag66.xml" ContentType="application/vnd.openxmlformats-officedocument.presentationml.tags+xml"/>
  <Override PartName="/ppt/notesSlides/notesSlide4.xml" ContentType="application/vnd.openxmlformats-officedocument.presentationml.notesSlide+xml"/>
  <Override PartName="/ppt/tags/tag67.xml" ContentType="application/vnd.openxmlformats-officedocument.presentationml.tags+xml"/>
  <Override PartName="/ppt/notesSlides/notesSlide5.xml" ContentType="application/vnd.openxmlformats-officedocument.presentationml.notesSlide+xml"/>
  <Override PartName="/ppt/tags/tag68.xml" ContentType="application/vnd.openxmlformats-officedocument.presentationml.tags+xml"/>
  <Override PartName="/ppt/notesSlides/notesSlide6.xml" ContentType="application/vnd.openxmlformats-officedocument.presentationml.notesSlide+xml"/>
  <Override PartName="/ppt/tags/tag69.xml" ContentType="application/vnd.openxmlformats-officedocument.presentationml.tags+xml"/>
  <Override PartName="/ppt/notesSlides/notesSlide7.xml" ContentType="application/vnd.openxmlformats-officedocument.presentationml.notesSlide+xml"/>
  <Override PartName="/ppt/tags/tag70.xml" ContentType="application/vnd.openxmlformats-officedocument.presentationml.tags+xml"/>
  <Override PartName="/ppt/notesSlides/notesSlide8.xml" ContentType="application/vnd.openxmlformats-officedocument.presentationml.notesSlide+xml"/>
  <Override PartName="/ppt/tags/tag71.xml" ContentType="application/vnd.openxmlformats-officedocument.presentationml.tags+xml"/>
  <Override PartName="/ppt/notesSlides/notesSlide9.xml" ContentType="application/vnd.openxmlformats-officedocument.presentationml.notesSlide+xml"/>
  <Override PartName="/ppt/tags/tag72.xml" ContentType="application/vnd.openxmlformats-officedocument.presentationml.tags+xml"/>
  <Override PartName="/ppt/notesSlides/notesSlide10.xml" ContentType="application/vnd.openxmlformats-officedocument.presentationml.notesSlide+xml"/>
  <Override PartName="/ppt/tags/tag73.xml" ContentType="application/vnd.openxmlformats-officedocument.presentationml.tags+xml"/>
  <Override PartName="/ppt/notesSlides/notesSlide11.xml" ContentType="application/vnd.openxmlformats-officedocument.presentationml.notesSlide+xml"/>
  <Override PartName="/ppt/tags/tag74.xml" ContentType="application/vnd.openxmlformats-officedocument.presentationml.tags+xml"/>
  <Override PartName="/ppt/notesSlides/notesSlide12.xml" ContentType="application/vnd.openxmlformats-officedocument.presentationml.notesSlide+xml"/>
  <Override PartName="/ppt/tags/tag75.xml" ContentType="application/vnd.openxmlformats-officedocument.presentationml.tags+xml"/>
  <Override PartName="/ppt/notesSlides/notesSlide13.xml" ContentType="application/vnd.openxmlformats-officedocument.presentationml.notesSlide+xml"/>
  <Override PartName="/ppt/tags/tag76.xml" ContentType="application/vnd.openxmlformats-officedocument.presentationml.tags+xml"/>
  <Override PartName="/ppt/notesSlides/notesSlide14.xml" ContentType="application/vnd.openxmlformats-officedocument.presentationml.notesSlide+xml"/>
  <Override PartName="/ppt/tags/tag77.xml" ContentType="application/vnd.openxmlformats-officedocument.presentationml.tags+xml"/>
  <Override PartName="/ppt/notesSlides/notesSlide15.xml" ContentType="application/vnd.openxmlformats-officedocument.presentationml.notesSlide+xml"/>
  <Override PartName="/ppt/tags/tag78.xml" ContentType="application/vnd.openxmlformats-officedocument.presentationml.tags+xml"/>
  <Override PartName="/ppt/notesSlides/notesSlide16.xml" ContentType="application/vnd.openxmlformats-officedocument.presentationml.notesSlide+xml"/>
  <Override PartName="/ppt/tags/tag79.xml" ContentType="application/vnd.openxmlformats-officedocument.presentationml.tags+xml"/>
  <Override PartName="/ppt/notesSlides/notesSlide17.xml" ContentType="application/vnd.openxmlformats-officedocument.presentationml.notesSlide+xml"/>
  <Override PartName="/ppt/tags/tag80.xml" ContentType="application/vnd.openxmlformats-officedocument.presentationml.tags+xml"/>
  <Override PartName="/ppt/notesSlides/notesSlide18.xml" ContentType="application/vnd.openxmlformats-officedocument.presentationml.notesSlide+xml"/>
  <Override PartName="/ppt/tags/tag81.xml" ContentType="application/vnd.openxmlformats-officedocument.presentationml.tags+xml"/>
  <Override PartName="/ppt/notesSlides/notesSlide19.xml" ContentType="application/vnd.openxmlformats-officedocument.presentationml.notesSlide+xml"/>
  <Override PartName="/ppt/tags/tag82.xml" ContentType="application/vnd.openxmlformats-officedocument.presentationml.tags+xml"/>
  <Override PartName="/ppt/notesSlides/notesSlide20.xml" ContentType="application/vnd.openxmlformats-officedocument.presentationml.notesSlide+xml"/>
  <Override PartName="/ppt/tags/tag83.xml" ContentType="application/vnd.openxmlformats-officedocument.presentationml.tags+xml"/>
  <Override PartName="/ppt/notesSlides/notesSlide21.xml" ContentType="application/vnd.openxmlformats-officedocument.presentationml.notesSlide+xml"/>
  <Override PartName="/ppt/tags/tag84.xml" ContentType="application/vnd.openxmlformats-officedocument.presentationml.tags+xml"/>
  <Override PartName="/ppt/notesSlides/notesSlide22.xml" ContentType="application/vnd.openxmlformats-officedocument.presentationml.notesSlide+xml"/>
  <Override PartName="/ppt/tags/tag85.xml" ContentType="application/vnd.openxmlformats-officedocument.presentationml.tags+xml"/>
  <Override PartName="/ppt/notesSlides/notesSlide23.xml" ContentType="application/vnd.openxmlformats-officedocument.presentationml.notesSlide+xml"/>
  <Override PartName="/ppt/tags/tag86.xml" ContentType="application/vnd.openxmlformats-officedocument.presentationml.tags+xml"/>
  <Override PartName="/ppt/notesSlides/notesSlide24.xml" ContentType="application/vnd.openxmlformats-officedocument.presentationml.notesSlide+xml"/>
  <Override PartName="/ppt/tags/tag87.xml" ContentType="application/vnd.openxmlformats-officedocument.presentationml.tags+xml"/>
  <Override PartName="/ppt/notesSlides/notesSlide25.xml" ContentType="application/vnd.openxmlformats-officedocument.presentationml.notesSlide+xml"/>
  <Override PartName="/ppt/tags/tag88.xml" ContentType="application/vnd.openxmlformats-officedocument.presentationml.tags+xml"/>
  <Override PartName="/ppt/notesSlides/notesSlide26.xml" ContentType="application/vnd.openxmlformats-officedocument.presentationml.notesSlide+xml"/>
  <Override PartName="/ppt/tags/tag89.xml" ContentType="application/vnd.openxmlformats-officedocument.presentationml.tags+xml"/>
  <Override PartName="/ppt/notesSlides/notesSlide27.xml" ContentType="application/vnd.openxmlformats-officedocument.presentationml.notesSlide+xml"/>
  <Override PartName="/ppt/tags/tag90.xml" ContentType="application/vnd.openxmlformats-officedocument.presentationml.tags+xml"/>
  <Override PartName="/ppt/notesSlides/notesSlide28.xml" ContentType="application/vnd.openxmlformats-officedocument.presentationml.notesSlide+xml"/>
  <Override PartName="/ppt/tags/tag91.xml" ContentType="application/vnd.openxmlformats-officedocument.presentationml.tags+xml"/>
  <Override PartName="/ppt/notesSlides/notesSlide29.xml" ContentType="application/vnd.openxmlformats-officedocument.presentationml.notesSlide+xml"/>
  <Override PartName="/ppt/tags/tag92.xml" ContentType="application/vnd.openxmlformats-officedocument.presentationml.tags+xml"/>
  <Override PartName="/ppt/notesSlides/notesSlide30.xml" ContentType="application/vnd.openxmlformats-officedocument.presentationml.notesSlide+xml"/>
  <Override PartName="/ppt/tags/tag93.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handoutMasterIdLst>
    <p:handoutMasterId r:id="rId35"/>
  </p:handoutMasterIdLst>
  <p:sldIdLst>
    <p:sldId id="256" r:id="rId2"/>
    <p:sldId id="272" r:id="rId3"/>
    <p:sldId id="273" r:id="rId4"/>
    <p:sldId id="257" r:id="rId5"/>
    <p:sldId id="278" r:id="rId6"/>
    <p:sldId id="268" r:id="rId7"/>
    <p:sldId id="279" r:id="rId8"/>
    <p:sldId id="280" r:id="rId9"/>
    <p:sldId id="281" r:id="rId10"/>
    <p:sldId id="282" r:id="rId11"/>
    <p:sldId id="283" r:id="rId12"/>
    <p:sldId id="274" r:id="rId13"/>
    <p:sldId id="284" r:id="rId14"/>
    <p:sldId id="285" r:id="rId15"/>
    <p:sldId id="286" r:id="rId16"/>
    <p:sldId id="259" r:id="rId17"/>
    <p:sldId id="264" r:id="rId18"/>
    <p:sldId id="287" r:id="rId19"/>
    <p:sldId id="275" r:id="rId20"/>
    <p:sldId id="266" r:id="rId21"/>
    <p:sldId id="297" r:id="rId22"/>
    <p:sldId id="298" r:id="rId23"/>
    <p:sldId id="289" r:id="rId24"/>
    <p:sldId id="288" r:id="rId25"/>
    <p:sldId id="290" r:id="rId26"/>
    <p:sldId id="293" r:id="rId27"/>
    <p:sldId id="294" r:id="rId28"/>
    <p:sldId id="295" r:id="rId29"/>
    <p:sldId id="296" r:id="rId30"/>
    <p:sldId id="291" r:id="rId31"/>
    <p:sldId id="292" r:id="rId32"/>
    <p:sldId id="277" r:id="rId33"/>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FFFFFF"/>
    <a:srgbClr val="1EE2F4"/>
    <a:srgbClr val="238BC1"/>
    <a:srgbClr val="FAFAFA"/>
    <a:srgbClr val="F0F0F0"/>
    <a:srgbClr val="E6E6E6"/>
    <a:srgbClr val="C8C8C8"/>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4660"/>
  </p:normalViewPr>
  <p:slideViewPr>
    <p:cSldViewPr snapToGrid="0">
      <p:cViewPr varScale="1">
        <p:scale>
          <a:sx n="67" d="100"/>
          <a:sy n="67" d="100"/>
        </p:scale>
        <p:origin x="624" y="76"/>
      </p:cViewPr>
      <p:guideLst>
        <p:guide orient="horz" pos="2160"/>
        <p:guide pos="3840"/>
      </p:guideLst>
    </p:cSldViewPr>
  </p:slideViewPr>
  <p:notesTextViewPr>
    <p:cViewPr>
      <p:scale>
        <a:sx n="3" d="2"/>
        <a:sy n="3" d="2"/>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字魂59号-创粗黑" panose="00000500000000000000" pitchFamily="2" charset="-122"/>
              <a:ea typeface="字魂59号-创粗黑" panose="000005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字魂59号-创粗黑" panose="00000500000000000000" pitchFamily="2" charset="-122"/>
                <a:ea typeface="字魂59号-创粗黑" panose="00000500000000000000" pitchFamily="2" charset="-122"/>
              </a:rPr>
              <a:t>2022/2/4</a:t>
            </a:fld>
            <a:endParaRPr lang="zh-CN" altLang="en-US" dirty="0">
              <a:latin typeface="字魂59号-创粗黑" panose="00000500000000000000" pitchFamily="2" charset="-122"/>
              <a:ea typeface="字魂59号-创粗黑" panose="000005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字魂59号-创粗黑" panose="00000500000000000000" pitchFamily="2" charset="-122"/>
              <a:ea typeface="字魂59号-创粗黑" panose="000005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字魂59号-创粗黑" panose="00000500000000000000" pitchFamily="2" charset="-122"/>
                <a:ea typeface="字魂59号-创粗黑" panose="00000500000000000000" pitchFamily="2" charset="-122"/>
              </a:rPr>
              <a:t>‹#›</a:t>
            </a:fld>
            <a:endParaRPr lang="zh-CN" altLang="en-US" dirty="0">
              <a:latin typeface="字魂59号-创粗黑" panose="00000500000000000000" pitchFamily="2" charset="-122"/>
              <a:ea typeface="字魂59号-创粗黑" panose="00000500000000000000" pitchFamily="2" charset="-122"/>
            </a:endParaRPr>
          </a:p>
        </p:txBody>
      </p:sp>
    </p:spTree>
    <p:extLst>
      <p:ext uri="{BB962C8B-B14F-4D97-AF65-F5344CB8AC3E}">
        <p14:creationId xmlns:p14="http://schemas.microsoft.com/office/powerpoint/2010/main" val="549491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1AC49D05-6128-4D0D-A32A-06A5E73B386C}" type="datetimeFigureOut">
              <a:rPr lang="zh-CN" altLang="en-US" smtClean="0"/>
              <a:pPr/>
              <a:t>2022/2/4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5849F42C-2DAE-424C-A4B8-3140182C3E9F}" type="slidenum">
              <a:rPr lang="zh-CN" altLang="en-US" smtClean="0"/>
              <a:pPr/>
              <a:t>‹#›</a:t>
            </a:fld>
            <a:endParaRPr lang="zh-CN" altLang="en-US" dirty="0"/>
          </a:p>
        </p:txBody>
      </p:sp>
    </p:spTree>
    <p:extLst>
      <p:ext uri="{BB962C8B-B14F-4D97-AF65-F5344CB8AC3E}">
        <p14:creationId xmlns:p14="http://schemas.microsoft.com/office/powerpoint/2010/main" val="3228470652"/>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2599402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11</a:t>
            </a:fld>
            <a:endParaRPr lang="zh-CN" altLang="en-US" dirty="0"/>
          </a:p>
        </p:txBody>
      </p:sp>
    </p:spTree>
    <p:extLst>
      <p:ext uri="{BB962C8B-B14F-4D97-AF65-F5344CB8AC3E}">
        <p14:creationId xmlns:p14="http://schemas.microsoft.com/office/powerpoint/2010/main" val="4286426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12</a:t>
            </a:fld>
            <a:endParaRPr lang="zh-CN" altLang="en-US" dirty="0"/>
          </a:p>
        </p:txBody>
      </p:sp>
    </p:spTree>
    <p:extLst>
      <p:ext uri="{BB962C8B-B14F-4D97-AF65-F5344CB8AC3E}">
        <p14:creationId xmlns:p14="http://schemas.microsoft.com/office/powerpoint/2010/main" val="4012607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13</a:t>
            </a:fld>
            <a:endParaRPr lang="zh-CN" altLang="en-US" dirty="0"/>
          </a:p>
        </p:txBody>
      </p:sp>
    </p:spTree>
    <p:extLst>
      <p:ext uri="{BB962C8B-B14F-4D97-AF65-F5344CB8AC3E}">
        <p14:creationId xmlns:p14="http://schemas.microsoft.com/office/powerpoint/2010/main" val="1016702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14</a:t>
            </a:fld>
            <a:endParaRPr lang="zh-CN" altLang="en-US" dirty="0"/>
          </a:p>
        </p:txBody>
      </p:sp>
    </p:spTree>
    <p:extLst>
      <p:ext uri="{BB962C8B-B14F-4D97-AF65-F5344CB8AC3E}">
        <p14:creationId xmlns:p14="http://schemas.microsoft.com/office/powerpoint/2010/main" val="4006922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15</a:t>
            </a:fld>
            <a:endParaRPr lang="zh-CN" altLang="en-US" dirty="0"/>
          </a:p>
        </p:txBody>
      </p:sp>
    </p:spTree>
    <p:extLst>
      <p:ext uri="{BB962C8B-B14F-4D97-AF65-F5344CB8AC3E}">
        <p14:creationId xmlns:p14="http://schemas.microsoft.com/office/powerpoint/2010/main" val="3725965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16</a:t>
            </a:fld>
            <a:endParaRPr lang="zh-CN" altLang="en-US" dirty="0"/>
          </a:p>
        </p:txBody>
      </p:sp>
    </p:spTree>
    <p:extLst>
      <p:ext uri="{BB962C8B-B14F-4D97-AF65-F5344CB8AC3E}">
        <p14:creationId xmlns:p14="http://schemas.microsoft.com/office/powerpoint/2010/main" val="928012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17</a:t>
            </a:fld>
            <a:endParaRPr lang="zh-CN" altLang="en-US" dirty="0"/>
          </a:p>
        </p:txBody>
      </p:sp>
    </p:spTree>
    <p:extLst>
      <p:ext uri="{BB962C8B-B14F-4D97-AF65-F5344CB8AC3E}">
        <p14:creationId xmlns:p14="http://schemas.microsoft.com/office/powerpoint/2010/main" val="1553856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18</a:t>
            </a:fld>
            <a:endParaRPr lang="zh-CN" altLang="en-US" dirty="0"/>
          </a:p>
        </p:txBody>
      </p:sp>
    </p:spTree>
    <p:extLst>
      <p:ext uri="{BB962C8B-B14F-4D97-AF65-F5344CB8AC3E}">
        <p14:creationId xmlns:p14="http://schemas.microsoft.com/office/powerpoint/2010/main" val="538664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19</a:t>
            </a:fld>
            <a:endParaRPr lang="zh-CN" altLang="en-US" dirty="0"/>
          </a:p>
        </p:txBody>
      </p:sp>
    </p:spTree>
    <p:extLst>
      <p:ext uri="{BB962C8B-B14F-4D97-AF65-F5344CB8AC3E}">
        <p14:creationId xmlns:p14="http://schemas.microsoft.com/office/powerpoint/2010/main" val="1038070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20</a:t>
            </a:fld>
            <a:endParaRPr lang="zh-CN" altLang="en-US" dirty="0"/>
          </a:p>
        </p:txBody>
      </p:sp>
    </p:spTree>
    <p:extLst>
      <p:ext uri="{BB962C8B-B14F-4D97-AF65-F5344CB8AC3E}">
        <p14:creationId xmlns:p14="http://schemas.microsoft.com/office/powerpoint/2010/main" val="3059776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2</a:t>
            </a:fld>
            <a:endParaRPr lang="zh-CN" altLang="en-US" dirty="0"/>
          </a:p>
        </p:txBody>
      </p:sp>
    </p:spTree>
    <p:extLst>
      <p:ext uri="{BB962C8B-B14F-4D97-AF65-F5344CB8AC3E}">
        <p14:creationId xmlns:p14="http://schemas.microsoft.com/office/powerpoint/2010/main" val="3134572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21</a:t>
            </a:fld>
            <a:endParaRPr lang="zh-CN" altLang="en-US" dirty="0"/>
          </a:p>
        </p:txBody>
      </p:sp>
    </p:spTree>
    <p:extLst>
      <p:ext uri="{BB962C8B-B14F-4D97-AF65-F5344CB8AC3E}">
        <p14:creationId xmlns:p14="http://schemas.microsoft.com/office/powerpoint/2010/main" val="2107764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22</a:t>
            </a:fld>
            <a:endParaRPr lang="zh-CN" altLang="en-US" dirty="0"/>
          </a:p>
        </p:txBody>
      </p:sp>
    </p:spTree>
    <p:extLst>
      <p:ext uri="{BB962C8B-B14F-4D97-AF65-F5344CB8AC3E}">
        <p14:creationId xmlns:p14="http://schemas.microsoft.com/office/powerpoint/2010/main" val="2055462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23</a:t>
            </a:fld>
            <a:endParaRPr lang="zh-CN" altLang="en-US" dirty="0"/>
          </a:p>
        </p:txBody>
      </p:sp>
    </p:spTree>
    <p:extLst>
      <p:ext uri="{BB962C8B-B14F-4D97-AF65-F5344CB8AC3E}">
        <p14:creationId xmlns:p14="http://schemas.microsoft.com/office/powerpoint/2010/main" val="3845843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24</a:t>
            </a:fld>
            <a:endParaRPr lang="zh-CN" altLang="en-US" dirty="0"/>
          </a:p>
        </p:txBody>
      </p:sp>
    </p:spTree>
    <p:extLst>
      <p:ext uri="{BB962C8B-B14F-4D97-AF65-F5344CB8AC3E}">
        <p14:creationId xmlns:p14="http://schemas.microsoft.com/office/powerpoint/2010/main" val="1475664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25</a:t>
            </a:fld>
            <a:endParaRPr lang="zh-CN" altLang="en-US" dirty="0"/>
          </a:p>
        </p:txBody>
      </p:sp>
    </p:spTree>
    <p:extLst>
      <p:ext uri="{BB962C8B-B14F-4D97-AF65-F5344CB8AC3E}">
        <p14:creationId xmlns:p14="http://schemas.microsoft.com/office/powerpoint/2010/main" val="1598802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26</a:t>
            </a:fld>
            <a:endParaRPr lang="zh-CN" altLang="en-US" dirty="0"/>
          </a:p>
        </p:txBody>
      </p:sp>
    </p:spTree>
    <p:extLst>
      <p:ext uri="{BB962C8B-B14F-4D97-AF65-F5344CB8AC3E}">
        <p14:creationId xmlns:p14="http://schemas.microsoft.com/office/powerpoint/2010/main" val="3431567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27</a:t>
            </a:fld>
            <a:endParaRPr lang="zh-CN" altLang="en-US" dirty="0"/>
          </a:p>
        </p:txBody>
      </p:sp>
    </p:spTree>
    <p:extLst>
      <p:ext uri="{BB962C8B-B14F-4D97-AF65-F5344CB8AC3E}">
        <p14:creationId xmlns:p14="http://schemas.microsoft.com/office/powerpoint/2010/main" val="3822964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28</a:t>
            </a:fld>
            <a:endParaRPr lang="zh-CN" altLang="en-US" dirty="0"/>
          </a:p>
        </p:txBody>
      </p:sp>
    </p:spTree>
    <p:extLst>
      <p:ext uri="{BB962C8B-B14F-4D97-AF65-F5344CB8AC3E}">
        <p14:creationId xmlns:p14="http://schemas.microsoft.com/office/powerpoint/2010/main" val="1775432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29</a:t>
            </a:fld>
            <a:endParaRPr lang="zh-CN" altLang="en-US" dirty="0"/>
          </a:p>
        </p:txBody>
      </p:sp>
    </p:spTree>
    <p:extLst>
      <p:ext uri="{BB962C8B-B14F-4D97-AF65-F5344CB8AC3E}">
        <p14:creationId xmlns:p14="http://schemas.microsoft.com/office/powerpoint/2010/main" val="2639343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30</a:t>
            </a:fld>
            <a:endParaRPr lang="zh-CN" altLang="en-US" dirty="0"/>
          </a:p>
        </p:txBody>
      </p:sp>
    </p:spTree>
    <p:extLst>
      <p:ext uri="{BB962C8B-B14F-4D97-AF65-F5344CB8AC3E}">
        <p14:creationId xmlns:p14="http://schemas.microsoft.com/office/powerpoint/2010/main" val="3298132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3</a:t>
            </a:fld>
            <a:endParaRPr lang="zh-CN" altLang="en-US" dirty="0"/>
          </a:p>
        </p:txBody>
      </p:sp>
    </p:spTree>
    <p:extLst>
      <p:ext uri="{BB962C8B-B14F-4D97-AF65-F5344CB8AC3E}">
        <p14:creationId xmlns:p14="http://schemas.microsoft.com/office/powerpoint/2010/main" val="16525484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31</a:t>
            </a:fld>
            <a:endParaRPr lang="zh-CN" altLang="en-US" dirty="0"/>
          </a:p>
        </p:txBody>
      </p:sp>
    </p:spTree>
    <p:extLst>
      <p:ext uri="{BB962C8B-B14F-4D97-AF65-F5344CB8AC3E}">
        <p14:creationId xmlns:p14="http://schemas.microsoft.com/office/powerpoint/2010/main" val="1270793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32</a:t>
            </a:fld>
            <a:endParaRPr lang="zh-CN" altLang="en-US"/>
          </a:p>
        </p:txBody>
      </p:sp>
    </p:spTree>
    <p:extLst>
      <p:ext uri="{BB962C8B-B14F-4D97-AF65-F5344CB8AC3E}">
        <p14:creationId xmlns:p14="http://schemas.microsoft.com/office/powerpoint/2010/main" val="435412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4</a:t>
            </a:fld>
            <a:endParaRPr lang="zh-CN" altLang="en-US" dirty="0"/>
          </a:p>
        </p:txBody>
      </p:sp>
    </p:spTree>
    <p:extLst>
      <p:ext uri="{BB962C8B-B14F-4D97-AF65-F5344CB8AC3E}">
        <p14:creationId xmlns:p14="http://schemas.microsoft.com/office/powerpoint/2010/main" val="181687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5</a:t>
            </a:fld>
            <a:endParaRPr lang="zh-CN" altLang="en-US" dirty="0"/>
          </a:p>
        </p:txBody>
      </p:sp>
    </p:spTree>
    <p:extLst>
      <p:ext uri="{BB962C8B-B14F-4D97-AF65-F5344CB8AC3E}">
        <p14:creationId xmlns:p14="http://schemas.microsoft.com/office/powerpoint/2010/main" val="22112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6</a:t>
            </a:fld>
            <a:endParaRPr lang="zh-CN" altLang="en-US" dirty="0"/>
          </a:p>
        </p:txBody>
      </p:sp>
    </p:spTree>
    <p:extLst>
      <p:ext uri="{BB962C8B-B14F-4D97-AF65-F5344CB8AC3E}">
        <p14:creationId xmlns:p14="http://schemas.microsoft.com/office/powerpoint/2010/main" val="3580797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7</a:t>
            </a:fld>
            <a:endParaRPr lang="zh-CN" altLang="en-US" dirty="0"/>
          </a:p>
        </p:txBody>
      </p:sp>
    </p:spTree>
    <p:extLst>
      <p:ext uri="{BB962C8B-B14F-4D97-AF65-F5344CB8AC3E}">
        <p14:creationId xmlns:p14="http://schemas.microsoft.com/office/powerpoint/2010/main" val="924016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8</a:t>
            </a:fld>
            <a:endParaRPr lang="zh-CN" altLang="en-US" dirty="0"/>
          </a:p>
        </p:txBody>
      </p:sp>
    </p:spTree>
    <p:extLst>
      <p:ext uri="{BB962C8B-B14F-4D97-AF65-F5344CB8AC3E}">
        <p14:creationId xmlns:p14="http://schemas.microsoft.com/office/powerpoint/2010/main" val="2275126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10</a:t>
            </a:fld>
            <a:endParaRPr lang="zh-CN" altLang="en-US" dirty="0"/>
          </a:p>
        </p:txBody>
      </p:sp>
    </p:spTree>
    <p:extLst>
      <p:ext uri="{BB962C8B-B14F-4D97-AF65-F5344CB8AC3E}">
        <p14:creationId xmlns:p14="http://schemas.microsoft.com/office/powerpoint/2010/main" val="349608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1">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tr-TR" altLang="zh-CN" dirty="0"/>
              <a:t>Freepptbackgrounds.net</a:t>
            </a:r>
            <a:endParaRPr lang="zh-CN" altLang="en-US" dirty="0"/>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ltLang="zh-CN" dirty="0"/>
              <a:t>www.freepptbackgrounds.net</a:t>
            </a:r>
            <a:endParaRPr lang="zh-CN" altLang="en-US" dirty="0"/>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2022/2/4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10">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hasCustomPrompt="1"/>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11">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lide 2">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内容占位符 2"/>
          <p:cNvSpPr>
            <a:spLocks noGrp="1"/>
          </p:cNvSpPr>
          <p:nvPr>
            <p:ph idx="1" hasCustomPrompt="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lide 3">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tr-TR" altLang="zh-CN" dirty="0"/>
              <a:t>Freepptbackgrounds.net</a:t>
            </a:r>
            <a:endParaRPr lang="zh-CN" altLang="en-US" dirty="0"/>
          </a:p>
        </p:txBody>
      </p:sp>
      <p:sp>
        <p:nvSpPr>
          <p:cNvPr id="3" name="文本占位符 2"/>
          <p:cNvSpPr>
            <a:spLocks noGrp="1"/>
          </p:cNvSpPr>
          <p:nvPr>
            <p:ph type="body" idx="1" hasCustomPrompt="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字魂59号-创粗黑" panose="00000500000000000000" pitchFamily="2"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ltLang="zh-CN" dirty="0"/>
              <a:t>www.freepptbackgrounds.net</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lide 4">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内容占位符 2"/>
          <p:cNvSpPr>
            <a:spLocks noGrp="1"/>
          </p:cNvSpPr>
          <p:nvPr>
            <p:ph sz="half" idx="1" hasCustomPrompt="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内容占位符 3"/>
          <p:cNvSpPr>
            <a:spLocks noGrp="1"/>
          </p:cNvSpPr>
          <p:nvPr>
            <p:ph sz="half" idx="2" hasCustomPrompt="1"/>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2022/2/4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lide 5">
    <p:spTree>
      <p:nvGrpSpPr>
        <p:cNvPr id="1" name=""/>
        <p:cNvGrpSpPr/>
        <p:nvPr/>
      </p:nvGrpSpPr>
      <p:grpSpPr>
        <a:xfrm>
          <a:off x="0" y="0"/>
          <a:ext cx="0" cy="0"/>
          <a:chOff x="0" y="0"/>
          <a:chExt cx="0" cy="0"/>
        </a:xfrm>
      </p:grpSpPr>
      <p:sp>
        <p:nvSpPr>
          <p:cNvPr id="11" name="矩形 10"/>
          <p:cNvSpPr/>
          <p:nvPr userDrawn="1"/>
        </p:nvSpPr>
        <p:spPr>
          <a:xfrm>
            <a:off x="8052512" y="4187236"/>
            <a:ext cx="775136" cy="246221"/>
          </a:xfrm>
          <a:prstGeom prst="rect">
            <a:avLst/>
          </a:prstGeom>
        </p:spPr>
        <p:txBody>
          <a:bodyPr wrap="square">
            <a:spAutoFit/>
          </a:bodyPr>
          <a:lstStyle/>
          <a:p>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模板下载：</a:t>
            </a:r>
            <a:r>
              <a:rPr lang="en-US" altLang="zh-CN" sz="100" dirty="0">
                <a:solidFill>
                  <a:schemeClr val="accent5">
                    <a:lumMod val="50000"/>
                  </a:schemeClr>
                </a:solidFill>
                <a:latin typeface="Calibri"/>
                <a:ea typeface="宋体"/>
              </a:rPr>
              <a:t>www.1ppt.com/moban/     </a:t>
            </a:r>
            <a:r>
              <a:rPr lang="zh-CN" altLang="en-US" sz="100" dirty="0">
                <a:solidFill>
                  <a:schemeClr val="accent5">
                    <a:lumMod val="50000"/>
                  </a:schemeClr>
                </a:solidFill>
                <a:latin typeface="Calibri"/>
                <a:ea typeface="宋体"/>
              </a:rPr>
              <a:t>行业</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a:t>
            </a:r>
            <a:r>
              <a:rPr lang="en-US" altLang="zh-CN" sz="100" dirty="0">
                <a:solidFill>
                  <a:schemeClr val="accent5">
                    <a:lumMod val="50000"/>
                  </a:schemeClr>
                </a:solidFill>
                <a:latin typeface="Calibri"/>
                <a:ea typeface="宋体"/>
              </a:rPr>
              <a:t>www.1ppt.com/hangye/ </a:t>
            </a:r>
          </a:p>
          <a:p>
            <a:r>
              <a:rPr lang="zh-CN" altLang="en-US" sz="100" dirty="0">
                <a:solidFill>
                  <a:schemeClr val="accent5">
                    <a:lumMod val="50000"/>
                  </a:schemeClr>
                </a:solidFill>
                <a:latin typeface="Calibri"/>
                <a:ea typeface="宋体"/>
              </a:rPr>
              <a:t>节日</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a:t>
            </a:r>
            <a:r>
              <a:rPr lang="en-US" altLang="zh-CN" sz="100" dirty="0">
                <a:solidFill>
                  <a:schemeClr val="accent5">
                    <a:lumMod val="50000"/>
                  </a:schemeClr>
                </a:solidFill>
                <a:latin typeface="Calibri"/>
                <a:ea typeface="宋体"/>
              </a:rPr>
              <a:t>www.1ppt.com/jieri/           PPT</a:t>
            </a:r>
            <a:r>
              <a:rPr lang="zh-CN" altLang="en-US" sz="100" dirty="0">
                <a:solidFill>
                  <a:schemeClr val="accent5">
                    <a:lumMod val="50000"/>
                  </a:schemeClr>
                </a:solidFill>
                <a:latin typeface="Calibri"/>
                <a:ea typeface="宋体"/>
              </a:rPr>
              <a:t>素材下载：</a:t>
            </a:r>
            <a:r>
              <a:rPr lang="en-US" altLang="zh-CN" sz="100" dirty="0">
                <a:solidFill>
                  <a:schemeClr val="accent5">
                    <a:lumMod val="50000"/>
                  </a:schemeClr>
                </a:solidFill>
                <a:latin typeface="Calibri"/>
                <a:ea typeface="宋体"/>
              </a:rPr>
              <a:t>www.1ppt.com/sucai/</a:t>
            </a:r>
          </a:p>
          <a:p>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背景图片：</a:t>
            </a:r>
            <a:r>
              <a:rPr lang="en-US" altLang="zh-CN" sz="100" dirty="0">
                <a:solidFill>
                  <a:schemeClr val="accent5">
                    <a:lumMod val="50000"/>
                  </a:schemeClr>
                </a:solidFill>
                <a:latin typeface="Calibri"/>
                <a:ea typeface="宋体"/>
              </a:rPr>
              <a:t>www.1ppt.com/beijing/      PPT</a:t>
            </a:r>
            <a:r>
              <a:rPr lang="zh-CN" altLang="en-US" sz="100" dirty="0">
                <a:solidFill>
                  <a:schemeClr val="accent5">
                    <a:lumMod val="50000"/>
                  </a:schemeClr>
                </a:solidFill>
                <a:latin typeface="Calibri"/>
                <a:ea typeface="宋体"/>
              </a:rPr>
              <a:t>图表下载：</a:t>
            </a:r>
            <a:r>
              <a:rPr lang="en-US" altLang="zh-CN" sz="100" dirty="0">
                <a:solidFill>
                  <a:schemeClr val="accent5">
                    <a:lumMod val="50000"/>
                  </a:schemeClr>
                </a:solidFill>
                <a:latin typeface="Calibri"/>
                <a:ea typeface="宋体"/>
              </a:rPr>
              <a:t>www.1ppt.com/tubiao/      </a:t>
            </a:r>
          </a:p>
          <a:p>
            <a:r>
              <a:rPr lang="zh-CN" altLang="en-US" sz="100" dirty="0">
                <a:solidFill>
                  <a:schemeClr val="accent5">
                    <a:lumMod val="50000"/>
                  </a:schemeClr>
                </a:solidFill>
                <a:latin typeface="Calibri"/>
                <a:ea typeface="宋体"/>
              </a:rPr>
              <a:t>优秀</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下载：</a:t>
            </a:r>
            <a:r>
              <a:rPr lang="en-US" altLang="zh-CN" sz="100" dirty="0">
                <a:solidFill>
                  <a:schemeClr val="accent5">
                    <a:lumMod val="50000"/>
                  </a:schemeClr>
                </a:solidFill>
                <a:latin typeface="Calibri"/>
                <a:ea typeface="宋体"/>
              </a:rPr>
              <a:t>www.1ppt.com/xiazai/        PPT</a:t>
            </a:r>
            <a:r>
              <a:rPr lang="zh-CN" altLang="en-US" sz="100" dirty="0">
                <a:solidFill>
                  <a:schemeClr val="accent5">
                    <a:lumMod val="50000"/>
                  </a:schemeClr>
                </a:solidFill>
                <a:latin typeface="Calibri"/>
                <a:ea typeface="宋体"/>
              </a:rPr>
              <a:t>教程： </a:t>
            </a:r>
            <a:r>
              <a:rPr lang="en-US" altLang="zh-CN" sz="100" dirty="0">
                <a:solidFill>
                  <a:schemeClr val="accent5">
                    <a:lumMod val="50000"/>
                  </a:schemeClr>
                </a:solidFill>
                <a:latin typeface="Calibri"/>
                <a:ea typeface="宋体"/>
              </a:rPr>
              <a:t>www.1ppt.com/powerpoint/      </a:t>
            </a:r>
          </a:p>
          <a:p>
            <a:r>
              <a:rPr lang="en-US" altLang="zh-CN" sz="100" dirty="0">
                <a:solidFill>
                  <a:schemeClr val="accent5">
                    <a:lumMod val="50000"/>
                  </a:schemeClr>
                </a:solidFill>
                <a:latin typeface="Calibri"/>
                <a:ea typeface="宋体"/>
              </a:rPr>
              <a:t>Word</a:t>
            </a:r>
            <a:r>
              <a:rPr lang="zh-CN" altLang="en-US" sz="100" dirty="0">
                <a:solidFill>
                  <a:schemeClr val="accent5">
                    <a:lumMod val="50000"/>
                  </a:schemeClr>
                </a:solidFill>
                <a:latin typeface="Calibri"/>
                <a:ea typeface="宋体"/>
              </a:rPr>
              <a:t>教程： </a:t>
            </a:r>
            <a:r>
              <a:rPr lang="en-US" altLang="zh-CN" sz="100" dirty="0">
                <a:solidFill>
                  <a:schemeClr val="accent5">
                    <a:lumMod val="50000"/>
                  </a:schemeClr>
                </a:solidFill>
                <a:latin typeface="Calibri"/>
                <a:ea typeface="宋体"/>
              </a:rPr>
              <a:t>www.1ppt.com/word/              Excel</a:t>
            </a:r>
            <a:r>
              <a:rPr lang="zh-CN" altLang="en-US" sz="100" dirty="0">
                <a:solidFill>
                  <a:schemeClr val="accent5">
                    <a:lumMod val="50000"/>
                  </a:schemeClr>
                </a:solidFill>
                <a:latin typeface="Calibri"/>
                <a:ea typeface="宋体"/>
              </a:rPr>
              <a:t>教程：</a:t>
            </a:r>
            <a:r>
              <a:rPr lang="en-US" altLang="zh-CN" sz="100" dirty="0">
                <a:solidFill>
                  <a:schemeClr val="accent5">
                    <a:lumMod val="50000"/>
                  </a:schemeClr>
                </a:solidFill>
                <a:latin typeface="Calibri"/>
                <a:ea typeface="宋体"/>
              </a:rPr>
              <a:t>www.1ppt.com/excel/  </a:t>
            </a:r>
          </a:p>
          <a:p>
            <a:r>
              <a:rPr lang="zh-CN" altLang="en-US" sz="100" dirty="0">
                <a:solidFill>
                  <a:schemeClr val="accent5">
                    <a:lumMod val="50000"/>
                  </a:schemeClr>
                </a:solidFill>
                <a:latin typeface="Calibri"/>
                <a:ea typeface="宋体"/>
              </a:rPr>
              <a:t>资料下载：</a:t>
            </a:r>
            <a:r>
              <a:rPr lang="en-US" altLang="zh-CN" sz="100" dirty="0">
                <a:solidFill>
                  <a:schemeClr val="accent5">
                    <a:lumMod val="50000"/>
                  </a:schemeClr>
                </a:solidFill>
                <a:latin typeface="Calibri"/>
                <a:ea typeface="宋体"/>
              </a:rPr>
              <a:t>www.1ppt.com/ziliao/                PPT</a:t>
            </a:r>
            <a:r>
              <a:rPr lang="zh-CN" altLang="en-US" sz="100" dirty="0">
                <a:solidFill>
                  <a:schemeClr val="accent5">
                    <a:lumMod val="50000"/>
                  </a:schemeClr>
                </a:solidFill>
                <a:latin typeface="Calibri"/>
                <a:ea typeface="宋体"/>
              </a:rPr>
              <a:t>课件下载：</a:t>
            </a:r>
            <a:r>
              <a:rPr lang="en-US" altLang="zh-CN" sz="100" dirty="0">
                <a:solidFill>
                  <a:schemeClr val="accent5">
                    <a:lumMod val="50000"/>
                  </a:schemeClr>
                </a:solidFill>
                <a:latin typeface="Calibri"/>
                <a:ea typeface="宋体"/>
              </a:rPr>
              <a:t>www.1ppt.com/kejian/ </a:t>
            </a:r>
          </a:p>
          <a:p>
            <a:r>
              <a:rPr lang="zh-CN" altLang="en-US" sz="100" dirty="0">
                <a:solidFill>
                  <a:schemeClr val="accent5">
                    <a:lumMod val="50000"/>
                  </a:schemeClr>
                </a:solidFill>
                <a:latin typeface="Calibri"/>
                <a:ea typeface="宋体"/>
              </a:rPr>
              <a:t>范文下载：</a:t>
            </a:r>
            <a:r>
              <a:rPr lang="en-US" altLang="zh-CN" sz="100" dirty="0">
                <a:solidFill>
                  <a:schemeClr val="accent5">
                    <a:lumMod val="50000"/>
                  </a:schemeClr>
                </a:solidFill>
                <a:latin typeface="Calibri"/>
                <a:ea typeface="宋体"/>
              </a:rPr>
              <a:t>www.1ppt.com/fanwen/             </a:t>
            </a:r>
            <a:r>
              <a:rPr lang="zh-CN" altLang="en-US" sz="100" dirty="0">
                <a:solidFill>
                  <a:schemeClr val="accent5">
                    <a:lumMod val="50000"/>
                  </a:schemeClr>
                </a:solidFill>
                <a:latin typeface="Calibri"/>
                <a:ea typeface="宋体"/>
              </a:rPr>
              <a:t>试卷下载：</a:t>
            </a:r>
            <a:r>
              <a:rPr lang="en-US" altLang="zh-CN" sz="100" dirty="0">
                <a:solidFill>
                  <a:schemeClr val="accent5">
                    <a:lumMod val="50000"/>
                  </a:schemeClr>
                </a:solidFill>
                <a:latin typeface="Calibri"/>
                <a:ea typeface="宋体"/>
              </a:rPr>
              <a:t>www.1ppt.com/shiti/  </a:t>
            </a:r>
          </a:p>
          <a:p>
            <a:r>
              <a:rPr lang="zh-CN" altLang="en-US" sz="100" dirty="0">
                <a:solidFill>
                  <a:schemeClr val="accent5">
                    <a:lumMod val="50000"/>
                  </a:schemeClr>
                </a:solidFill>
                <a:latin typeface="Calibri"/>
                <a:ea typeface="宋体"/>
              </a:rPr>
              <a:t>教案下载：</a:t>
            </a:r>
            <a:r>
              <a:rPr lang="en-US" altLang="zh-CN" sz="100" dirty="0">
                <a:solidFill>
                  <a:schemeClr val="accent5">
                    <a:lumMod val="50000"/>
                  </a:schemeClr>
                </a:solidFill>
                <a:latin typeface="Calibri"/>
                <a:ea typeface="宋体"/>
              </a:rPr>
              <a:t>www.1ppt.com/jiaoan/        </a:t>
            </a:r>
          </a:p>
          <a:p>
            <a:r>
              <a:rPr lang="zh-CN" altLang="en-US" sz="100" dirty="0">
                <a:solidFill>
                  <a:schemeClr val="accent5">
                    <a:lumMod val="50000"/>
                  </a:schemeClr>
                </a:solidFill>
                <a:latin typeface="Calibri"/>
                <a:ea typeface="宋体"/>
              </a:rPr>
              <a:t>字体下载：</a:t>
            </a:r>
            <a:r>
              <a:rPr lang="en-US" altLang="zh-CN" sz="100" dirty="0">
                <a:solidFill>
                  <a:schemeClr val="accent5">
                    <a:lumMod val="50000"/>
                  </a:schemeClr>
                </a:solidFill>
                <a:latin typeface="Calibri"/>
                <a:ea typeface="宋体"/>
              </a:rPr>
              <a:t>www.1ppt.com/ziti/</a:t>
            </a:r>
          </a:p>
          <a:p>
            <a:r>
              <a:rPr lang="en-US" altLang="zh-CN" sz="100" dirty="0">
                <a:solidFill>
                  <a:schemeClr val="accent5">
                    <a:lumMod val="50000"/>
                  </a:schemeClr>
                </a:solidFill>
                <a:latin typeface="Calibri"/>
                <a:ea typeface="宋体"/>
              </a:rPr>
              <a:t> </a:t>
            </a:r>
            <a:endParaRPr lang="zh-CN" altLang="en-US" sz="100" dirty="0">
              <a:solidFill>
                <a:schemeClr val="accent5">
                  <a:lumMod val="50000"/>
                </a:schemeClr>
              </a:solidFill>
              <a:latin typeface="Calibri"/>
              <a:ea typeface="宋体"/>
            </a:endParaRPr>
          </a:p>
        </p:txBody>
      </p:sp>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ltLang="zh-CN" dirty="0"/>
              <a:t>www.freepptbackgrounds.net</a:t>
            </a:r>
            <a:endParaRPr lang="zh-CN" altLang="en-US" dirty="0"/>
          </a:p>
        </p:txBody>
      </p:sp>
      <p:sp>
        <p:nvSpPr>
          <p:cNvPr id="4" name="内容占位符 3"/>
          <p:cNvSpPr>
            <a:spLocks noGrp="1"/>
          </p:cNvSpPr>
          <p:nvPr>
            <p:ph sz="half" idx="2" hasCustomPrompt="1"/>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字魂59号-创粗黑" panose="00000500000000000000" pitchFamily="2"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dirty="0">
                <a:sym typeface="+mn-ea"/>
              </a:rPr>
              <a:t>www.freepptbackgrounds.net</a:t>
            </a:r>
            <a:endParaRPr dirty="0">
              <a:sym typeface="+mn-ea"/>
            </a:endParaRPr>
          </a:p>
        </p:txBody>
      </p:sp>
      <p:sp>
        <p:nvSpPr>
          <p:cNvPr id="6" name="内容占位符 5"/>
          <p:cNvSpPr>
            <a:spLocks noGrp="1"/>
          </p:cNvSpPr>
          <p:nvPr>
            <p:ph sz="quarter" idx="4" hasCustomPrompt="1"/>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lide 6">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2022/2/4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lide 7">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2022/2/4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8">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stStyle>
          <a:p>
            <a:pPr lvl="0"/>
            <a:r>
              <a:rPr lang="tr-TR" dirty="0">
                <a:sym typeface="+mn-ea"/>
              </a:rPr>
              <a:t>www.freepptbackgrounds.net</a:t>
            </a:r>
            <a:endParaRPr dirty="0">
              <a:sym typeface="+mn-ea"/>
            </a:endParaRP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2022/2/4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hasCustomPrompt="1"/>
            <p:custDataLst>
              <p:tags r:id="rId6"/>
            </p:custDataLst>
          </p:nvPr>
        </p:nvSpPr>
        <p:spPr/>
        <p:txBody>
          <a:bodyPr/>
          <a:lstStyle/>
          <a:p>
            <a:r>
              <a:rPr lang="tr-TR" altLang="zh-CN" dirty="0"/>
              <a:t>Freepptbackgrounds.net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Slide 9">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竖排文字占位符 2"/>
          <p:cNvSpPr>
            <a:spLocks noGrp="1"/>
          </p:cNvSpPr>
          <p:nvPr>
            <p:ph type="body" orient="vert" idx="1" hasCustomPrompt="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tr-TR" altLang="zh-CN" dirty="0"/>
              <a:t>Freepptbackgrounds.net</a:t>
            </a:r>
            <a:endParaRPr lang="zh-CN" altLang="en-US" dirty="0"/>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ea typeface="字魂59号-创粗黑" panose="00000500000000000000" pitchFamily="2" charset="-122"/>
              </a:defRPr>
            </a:lvl1pPr>
          </a:lstStyle>
          <a:p>
            <a:fld id="{760FBDFE-C587-4B4C-A407-44438C67B59E}" type="datetimeFigureOut">
              <a:rPr lang="zh-CN" altLang="en-US" smtClean="0"/>
              <a:pPr/>
              <a:t>2022/2/4</a:t>
            </a:fld>
            <a:endParaRPr lang="zh-CN" altLang="en-US" dirty="0"/>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ea typeface="字魂59号-创粗黑" panose="00000500000000000000" pitchFamily="2" charset="-122"/>
              </a:defRPr>
            </a:lvl1pPr>
          </a:lstStyle>
          <a:p>
            <a:fld id="{49AE70B2-8BF9-45C0-BB95-33D1B9D3A854}" type="slidenum">
              <a:rPr lang="zh-CN" altLang="en-US" smtClean="0"/>
              <a:pPr/>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字魂59号-创粗黑" panose="00000500000000000000"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字魂59号-创粗黑" panose="00000500000000000000" pitchFamily="2"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字魂59号-创粗黑" panose="00000500000000000000" pitchFamily="2"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5.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77.xml"/><Relationship Id="rId5" Type="http://schemas.openxmlformats.org/officeDocument/2006/relationships/image" Target="../media/image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78.xml"/><Relationship Id="rId5" Type="http://schemas.openxmlformats.org/officeDocument/2006/relationships/image" Target="../media/image20.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79.xml"/><Relationship Id="rId5" Type="http://schemas.openxmlformats.org/officeDocument/2006/relationships/image" Target="../media/image20.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81.xml"/><Relationship Id="rId5" Type="http://schemas.openxmlformats.org/officeDocument/2006/relationships/image" Target="../media/image20.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82.xml"/><Relationship Id="rId5" Type="http://schemas.openxmlformats.org/officeDocument/2006/relationships/image" Target="../media/image20.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83.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84.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8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8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8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90.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9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92.xml"/><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31.xml"/><Relationship Id="rId7" Type="http://schemas.microsoft.com/office/2007/relationships/hdphoto" Target="../media/hdphoto2.wdp"/><Relationship Id="rId2" Type="http://schemas.openxmlformats.org/officeDocument/2006/relationships/slideLayout" Target="../slideLayouts/slideLayout1.xml"/><Relationship Id="rId1" Type="http://schemas.openxmlformats.org/officeDocument/2006/relationships/tags" Target="../tags/tag93.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8.xml"/><Relationship Id="rId5"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0.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0CC873-B26C-4A65-95D5-B8C6C4AAA6A2}"/>
              </a:ext>
            </a:extLst>
          </p:cNvPr>
          <p:cNvPicPr>
            <a:picLocks noChangeAspect="1"/>
          </p:cNvPicPr>
          <p:nvPr/>
        </p:nvPicPr>
        <p:blipFill>
          <a:blip r:embed="rId5"/>
          <a:stretch>
            <a:fillRect/>
          </a:stretch>
        </p:blipFill>
        <p:spPr>
          <a:xfrm>
            <a:off x="3848075" y="610748"/>
            <a:ext cx="4596782" cy="4590686"/>
          </a:xfrm>
          <a:prstGeom prst="rect">
            <a:avLst/>
          </a:prstGeom>
        </p:spPr>
      </p:pic>
      <p:pic>
        <p:nvPicPr>
          <p:cNvPr id="7" name="图片 6" descr="27"/>
          <p:cNvPicPr>
            <a:picLocks noChangeAspect="1"/>
          </p:cNvPicPr>
          <p:nvPr/>
        </p:nvPicPr>
        <p:blipFill>
          <a:blip r:embed="rId6"/>
          <a:stretch>
            <a:fillRect/>
          </a:stretch>
        </p:blipFill>
        <p:spPr>
          <a:xfrm>
            <a:off x="-115570" y="4722495"/>
            <a:ext cx="10556875" cy="2132965"/>
          </a:xfrm>
          <a:prstGeom prst="rect">
            <a:avLst/>
          </a:prstGeom>
        </p:spPr>
      </p:pic>
      <p:pic>
        <p:nvPicPr>
          <p:cNvPr id="8" name="图片 7" descr="27"/>
          <p:cNvPicPr>
            <a:picLocks noChangeAspect="1"/>
          </p:cNvPicPr>
          <p:nvPr/>
        </p:nvPicPr>
        <p:blipFill>
          <a:blip r:embed="rId6"/>
          <a:stretch>
            <a:fillRect/>
          </a:stretch>
        </p:blipFill>
        <p:spPr>
          <a:xfrm rot="10800000">
            <a:off x="1699260" y="-139700"/>
            <a:ext cx="10556875" cy="2132965"/>
          </a:xfrm>
          <a:prstGeom prst="rect">
            <a:avLst/>
          </a:prstGeom>
        </p:spPr>
      </p:pic>
      <p:pic>
        <p:nvPicPr>
          <p:cNvPr id="10" name="图片 9" descr="13"/>
          <p:cNvPicPr>
            <a:picLocks noChangeAspect="1"/>
          </p:cNvPicPr>
          <p:nvPr/>
        </p:nvPicPr>
        <p:blipFill>
          <a:blip r:embed="rId7"/>
          <a:stretch>
            <a:fillRect/>
          </a:stretch>
        </p:blipFill>
        <p:spPr>
          <a:xfrm>
            <a:off x="8214360" y="3412490"/>
            <a:ext cx="1653540" cy="1953260"/>
          </a:xfrm>
          <a:prstGeom prst="rect">
            <a:avLst/>
          </a:prstGeom>
        </p:spPr>
      </p:pic>
      <p:pic>
        <p:nvPicPr>
          <p:cNvPr id="11" name="图片 10" descr="13"/>
          <p:cNvPicPr>
            <a:picLocks noChangeAspect="1"/>
          </p:cNvPicPr>
          <p:nvPr/>
        </p:nvPicPr>
        <p:blipFill>
          <a:blip r:embed="rId7"/>
          <a:stretch>
            <a:fillRect/>
          </a:stretch>
        </p:blipFill>
        <p:spPr>
          <a:xfrm rot="9900000">
            <a:off x="3403600" y="1727835"/>
            <a:ext cx="722630" cy="854075"/>
          </a:xfrm>
          <a:prstGeom prst="rect">
            <a:avLst/>
          </a:prstGeom>
        </p:spPr>
      </p:pic>
      <p:pic>
        <p:nvPicPr>
          <p:cNvPr id="12" name="图片 11" descr="13"/>
          <p:cNvPicPr>
            <a:picLocks noChangeAspect="1"/>
          </p:cNvPicPr>
          <p:nvPr/>
        </p:nvPicPr>
        <p:blipFill>
          <a:blip r:embed="rId7"/>
          <a:stretch>
            <a:fillRect/>
          </a:stretch>
        </p:blipFill>
        <p:spPr>
          <a:xfrm rot="9900000">
            <a:off x="2809875" y="1777365"/>
            <a:ext cx="391795" cy="463550"/>
          </a:xfrm>
          <a:prstGeom prst="rect">
            <a:avLst/>
          </a:prstGeom>
        </p:spPr>
      </p:pic>
      <p:sp>
        <p:nvSpPr>
          <p:cNvPr id="19" name="文本框 18"/>
          <p:cNvSpPr txBox="1"/>
          <p:nvPr/>
        </p:nvSpPr>
        <p:spPr>
          <a:xfrm>
            <a:off x="-115570" y="3832886"/>
            <a:ext cx="12192000" cy="584775"/>
          </a:xfrm>
          <a:prstGeom prst="rect">
            <a:avLst/>
          </a:prstGeom>
          <a:noFill/>
        </p:spPr>
        <p:txBody>
          <a:bodyPr wrap="square" rtlCol="0">
            <a:spAutoFit/>
          </a:bodyPr>
          <a:lstStyle/>
          <a:p>
            <a:pPr algn="ctr"/>
            <a:r>
              <a:rPr lang="en-US" altLang="zh-CN" sz="3200" dirty="0">
                <a:solidFill>
                  <a:schemeClr val="bg1"/>
                </a:solidFill>
                <a:ea typeface="字魂59号-创粗黑" panose="00000500000000000000" pitchFamily="2" charset="-122"/>
              </a:rPr>
              <a:t>ADAMA SCIENCE AND TECHNOLOGY UNIVERSITY</a:t>
            </a:r>
            <a:endParaRPr lang="zh-CN" altLang="en-US" sz="3200" dirty="0">
              <a:solidFill>
                <a:schemeClr val="bg1"/>
              </a:solidFill>
              <a:ea typeface="字魂59号-创粗黑" panose="00000500000000000000" pitchFamily="2" charset="-122"/>
            </a:endParaRPr>
          </a:p>
        </p:txBody>
      </p:sp>
      <p:sp>
        <p:nvSpPr>
          <p:cNvPr id="25" name="文本框 24"/>
          <p:cNvSpPr txBox="1"/>
          <p:nvPr/>
        </p:nvSpPr>
        <p:spPr>
          <a:xfrm>
            <a:off x="-115570" y="1488537"/>
            <a:ext cx="12157075" cy="1569660"/>
          </a:xfrm>
          <a:prstGeom prst="rect">
            <a:avLst/>
          </a:prstGeom>
          <a:noFill/>
        </p:spPr>
        <p:txBody>
          <a:bodyPr wrap="square" rtlCol="0">
            <a:spAutoFit/>
          </a:bodyPr>
          <a:lstStyle/>
          <a:p>
            <a:pPr algn="ctr"/>
            <a:r>
              <a:rPr lang="en-US" altLang="zh-CN" sz="4800" b="1" spc="300" dirty="0">
                <a:solidFill>
                  <a:schemeClr val="bg1"/>
                </a:solidFill>
                <a:effectLst>
                  <a:outerShdw blurRad="38100" dist="38100" dir="2700000" algn="tl">
                    <a:srgbClr val="000000">
                      <a:alpha val="43137"/>
                    </a:srgbClr>
                  </a:outerShdw>
                </a:effectLst>
                <a:ea typeface="字魂59号-创粗黑" panose="00000500000000000000" pitchFamily="2" charset="-122"/>
              </a:rPr>
              <a:t>BEER SALES AND DISTRIBUTION SYSTEM FOR BGI ETHIOPIA</a:t>
            </a:r>
            <a:endParaRPr lang="zh-CN" altLang="en-US" sz="4800" b="1"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
        <p:nvSpPr>
          <p:cNvPr id="27" name="文本框 26"/>
          <p:cNvSpPr txBox="1"/>
          <p:nvPr/>
        </p:nvSpPr>
        <p:spPr>
          <a:xfrm>
            <a:off x="0" y="4522596"/>
            <a:ext cx="12192000" cy="338554"/>
          </a:xfrm>
          <a:prstGeom prst="rect">
            <a:avLst/>
          </a:prstGeom>
          <a:noFill/>
        </p:spPr>
        <p:txBody>
          <a:bodyPr wrap="square" rtlCol="0">
            <a:spAutoFit/>
          </a:bodyPr>
          <a:lstStyle/>
          <a:p>
            <a:pPr algn="ctr"/>
            <a:r>
              <a:rPr lang="en-US" altLang="zh-CN" sz="1600" b="1" dirty="0">
                <a:solidFill>
                  <a:schemeClr val="bg1"/>
                </a:solidFill>
                <a:ea typeface="字魂59号-创粗黑" panose="00000500000000000000" pitchFamily="2" charset="-122"/>
              </a:rPr>
              <a:t>FEBRUARY – 5 - 2022</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6350"/>
            <a:ext cx="12189460" cy="2326005"/>
            <a:chOff x="-13" y="-10"/>
            <a:chExt cx="19196" cy="3663"/>
          </a:xfrm>
        </p:grpSpPr>
        <p:sp>
          <p:nvSpPr>
            <p:cNvPr id="15" name="文本框 14"/>
            <p:cNvSpPr txBox="1"/>
            <p:nvPr/>
          </p:nvSpPr>
          <p:spPr>
            <a:xfrm>
              <a:off x="5355" y="-10"/>
              <a:ext cx="13828" cy="121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US" sz="4400" dirty="0">
                  <a:solidFill>
                    <a:srgbClr val="FFFFFF"/>
                  </a:solidFill>
                  <a:latin typeface="Arial Black" panose="020B0A04020102020204" pitchFamily="34" charset="0"/>
                </a:rPr>
                <a:t>METHODOLOGY </a:t>
              </a:r>
              <a:endParaRPr lang="en-US" altLang="zh-CN" sz="3600" b="1" dirty="0">
                <a:solidFill>
                  <a:srgbClr val="FFFFFF"/>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sp>
        <p:nvSpPr>
          <p:cNvPr id="16" name="文本框 15"/>
          <p:cNvSpPr txBox="1"/>
          <p:nvPr/>
        </p:nvSpPr>
        <p:spPr>
          <a:xfrm>
            <a:off x="1360488" y="613408"/>
            <a:ext cx="10429875" cy="5878532"/>
          </a:xfrm>
          <a:prstGeom prst="rect">
            <a:avLst/>
          </a:prstGeom>
          <a:noFill/>
        </p:spPr>
        <p:txBody>
          <a:bodyPr wrap="square" rtlCol="0">
            <a:spAutoFit/>
            <a:scene3d>
              <a:camera prst="orthographicFront"/>
              <a:lightRig rig="threePt" dir="t"/>
            </a:scene3d>
            <a:sp3d contourW="12700"/>
          </a:bodyPr>
          <a:lstStyle/>
          <a:p>
            <a:pPr algn="just"/>
            <a:r>
              <a:rPr lang="en-GB" sz="2800" dirty="0">
                <a:solidFill>
                  <a:srgbClr val="FFFFFF"/>
                </a:solidFill>
                <a:latin typeface="Times New Roman" panose="02020603050405020304" pitchFamily="18" charset="0"/>
                <a:cs typeface="Times New Roman" panose="02020603050405020304" pitchFamily="18" charset="0"/>
              </a:rPr>
              <a:t>Agile methodology: </a:t>
            </a:r>
            <a:r>
              <a:rPr lang="en-GB" sz="2400" dirty="0">
                <a:solidFill>
                  <a:srgbClr val="DCDCDC"/>
                </a:solidFill>
                <a:latin typeface="Times New Roman" panose="02020603050405020304" pitchFamily="18" charset="0"/>
                <a:cs typeface="Times New Roman" panose="02020603050405020304" pitchFamily="18" charset="0"/>
              </a:rPr>
              <a:t>we’ve chosen this methodology in order to manage our project by breaking it up into several phases. This will involve constant collaboration with stakeholders(agents, customers, company promoters) and continuous improvement at every stage. Once the work begins, teams cycle through a process of planning, executing, and evaluating</a:t>
            </a:r>
          </a:p>
          <a:p>
            <a:pPr algn="r"/>
            <a:r>
              <a:rPr lang="en-GB" sz="2800" dirty="0">
                <a:solidFill>
                  <a:srgbClr val="FFFFFF"/>
                </a:solidFill>
                <a:latin typeface="Times New Roman" panose="02020603050405020304" pitchFamily="18" charset="0"/>
                <a:cs typeface="Times New Roman" panose="02020603050405020304" pitchFamily="18" charset="0"/>
              </a:rPr>
              <a:t>Development tools</a:t>
            </a:r>
          </a:p>
          <a:p>
            <a:pPr algn="just"/>
            <a:r>
              <a:rPr lang="en-GB" sz="2800" dirty="0">
                <a:solidFill>
                  <a:srgbClr val="FFFFFF"/>
                </a:solidFill>
                <a:latin typeface="Times New Roman" panose="02020603050405020304" pitchFamily="18" charset="0"/>
                <a:cs typeface="Times New Roman" panose="02020603050405020304" pitchFamily="18" charset="0"/>
              </a:rPr>
              <a:t>Software tools</a:t>
            </a:r>
          </a:p>
          <a:p>
            <a:pPr algn="just"/>
            <a:r>
              <a:rPr lang="en-GB" sz="2800" dirty="0">
                <a:solidFill>
                  <a:srgbClr val="DCDCDC"/>
                </a:solidFill>
                <a:latin typeface="Times New Roman" panose="02020603050405020304" pitchFamily="18" charset="0"/>
                <a:cs typeface="Times New Roman" panose="02020603050405020304" pitchFamily="18" charset="0"/>
              </a:rPr>
              <a:t>Django python: for back-end development.</a:t>
            </a:r>
          </a:p>
          <a:p>
            <a:pPr algn="just"/>
            <a:r>
              <a:rPr lang="en-GB" sz="2800" dirty="0">
                <a:solidFill>
                  <a:srgbClr val="DCDCDC"/>
                </a:solidFill>
                <a:latin typeface="Times New Roman" panose="02020603050405020304" pitchFamily="18" charset="0"/>
                <a:cs typeface="Times New Roman" panose="02020603050405020304" pitchFamily="18" charset="0"/>
              </a:rPr>
              <a:t>React: for front-end development</a:t>
            </a:r>
          </a:p>
          <a:p>
            <a:pPr algn="just"/>
            <a:endParaRPr lang="en-GB" sz="2800" dirty="0">
              <a:solidFill>
                <a:srgbClr val="DCDCDC"/>
              </a:solidFill>
              <a:latin typeface="Times New Roman" panose="02020603050405020304" pitchFamily="18" charset="0"/>
              <a:cs typeface="Times New Roman" panose="02020603050405020304" pitchFamily="18" charset="0"/>
            </a:endParaRPr>
          </a:p>
          <a:p>
            <a:pPr algn="just"/>
            <a:r>
              <a:rPr lang="en-GB" sz="2800" dirty="0">
                <a:solidFill>
                  <a:srgbClr val="FFFFFF"/>
                </a:solidFill>
                <a:latin typeface="Times New Roman" panose="02020603050405020304" pitchFamily="18" charset="0"/>
                <a:cs typeface="Times New Roman" panose="02020603050405020304" pitchFamily="18" charset="0"/>
              </a:rPr>
              <a:t>Hardware tools</a:t>
            </a:r>
          </a:p>
          <a:p>
            <a:pPr algn="just"/>
            <a:r>
              <a:rPr lang="en-GB" sz="2800" dirty="0">
                <a:solidFill>
                  <a:srgbClr val="DCDCDC"/>
                </a:solidFill>
                <a:latin typeface="Times New Roman" panose="02020603050405020304" pitchFamily="18" charset="0"/>
                <a:cs typeface="Times New Roman" panose="02020603050405020304" pitchFamily="18" charset="0"/>
              </a:rPr>
              <a:t>Pc(laptops)</a:t>
            </a:r>
          </a:p>
          <a:p>
            <a:pPr algn="just"/>
            <a:r>
              <a:rPr lang="en-GB" sz="2800" dirty="0">
                <a:solidFill>
                  <a:srgbClr val="DCDCDC"/>
                </a:solidFill>
                <a:latin typeface="Times New Roman" panose="02020603050405020304" pitchFamily="18" charset="0"/>
                <a:cs typeface="Times New Roman" panose="02020603050405020304" pitchFamily="18" charset="0"/>
              </a:rPr>
              <a:t>Mobile phone</a:t>
            </a:r>
          </a:p>
          <a:p>
            <a:pPr algn="just"/>
            <a:r>
              <a:rPr lang="en-GB" sz="2800" dirty="0">
                <a:solidFill>
                  <a:srgbClr val="DCDCDC"/>
                </a:solidFill>
                <a:latin typeface="Times New Roman" panose="02020603050405020304" pitchFamily="18" charset="0"/>
                <a:cs typeface="Times New Roman" panose="02020603050405020304" pitchFamily="18" charset="0"/>
              </a:rPr>
              <a:t>Portable Huawei Router</a:t>
            </a:r>
          </a:p>
        </p:txBody>
      </p:sp>
      <p:pic>
        <p:nvPicPr>
          <p:cNvPr id="3" name="Picture 2">
            <a:extLst>
              <a:ext uri="{FF2B5EF4-FFF2-40B4-BE49-F238E27FC236}">
                <a16:creationId xmlns:a16="http://schemas.microsoft.com/office/drawing/2014/main" id="{524F20A6-B5DD-40ED-8D59-33521456C309}"/>
              </a:ext>
            </a:extLst>
          </p:cNvPr>
          <p:cNvPicPr>
            <a:picLocks noChangeAspect="1"/>
          </p:cNvPicPr>
          <p:nvPr/>
        </p:nvPicPr>
        <p:blipFill>
          <a:blip r:embed="rId5"/>
          <a:stretch>
            <a:fillRect/>
          </a:stretch>
        </p:blipFill>
        <p:spPr>
          <a:xfrm rot="10800000">
            <a:off x="10353368" y="3494252"/>
            <a:ext cx="1827837" cy="3397102"/>
          </a:xfrm>
          <a:prstGeom prst="rect">
            <a:avLst/>
          </a:prstGeom>
        </p:spPr>
      </p:pic>
    </p:spTree>
    <p:custDataLst>
      <p:tags r:id="rId1"/>
    </p:custDataLst>
    <p:extLst>
      <p:ext uri="{BB962C8B-B14F-4D97-AF65-F5344CB8AC3E}">
        <p14:creationId xmlns:p14="http://schemas.microsoft.com/office/powerpoint/2010/main" val="159892163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12189460" cy="2325370"/>
            <a:chOff x="-13" y="-9"/>
            <a:chExt cx="19196" cy="3662"/>
          </a:xfrm>
        </p:grpSpPr>
        <p:sp>
          <p:nvSpPr>
            <p:cNvPr id="15" name="文本框 14"/>
            <p:cNvSpPr txBox="1"/>
            <p:nvPr/>
          </p:nvSpPr>
          <p:spPr>
            <a:xfrm>
              <a:off x="5355" y="514"/>
              <a:ext cx="13828" cy="121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US" sz="4400" dirty="0">
                  <a:solidFill>
                    <a:srgbClr val="FFFFFF"/>
                  </a:solidFill>
                  <a:latin typeface="Arial Black" panose="020B0A04020102020204" pitchFamily="34" charset="0"/>
                </a:rPr>
                <a:t>Significance of the project</a:t>
              </a:r>
              <a:endParaRPr lang="en-US" altLang="zh-CN" sz="3600" b="1" dirty="0">
                <a:solidFill>
                  <a:srgbClr val="FFFFFF"/>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sp>
        <p:nvSpPr>
          <p:cNvPr id="16" name="文本框 15"/>
          <p:cNvSpPr txBox="1"/>
          <p:nvPr/>
        </p:nvSpPr>
        <p:spPr>
          <a:xfrm>
            <a:off x="1246188" y="1242058"/>
            <a:ext cx="10429875" cy="4401205"/>
          </a:xfrm>
          <a:prstGeom prst="rect">
            <a:avLst/>
          </a:prstGeom>
          <a:noFill/>
        </p:spPr>
        <p:txBody>
          <a:bodyPr wrap="square" rtlCol="0">
            <a:spAutoFit/>
            <a:scene3d>
              <a:camera prst="orthographicFront"/>
              <a:lightRig rig="threePt" dir="t"/>
            </a:scene3d>
            <a:sp3d contourW="12700"/>
          </a:bodyPr>
          <a:lstStyle/>
          <a:p>
            <a:pPr algn="just"/>
            <a:r>
              <a:rPr lang="en-GB" sz="2800" dirty="0">
                <a:solidFill>
                  <a:srgbClr val="FFFFFF"/>
                </a:solidFill>
                <a:latin typeface="Times New Roman" panose="02020603050405020304" pitchFamily="18" charset="0"/>
                <a:cs typeface="Times New Roman" panose="02020603050405020304" pitchFamily="18" charset="0"/>
              </a:rPr>
              <a:t>The current growing beer sales and distribution environment is becoming more complex and dynamic. Our project somehow minimizes the complexity in the following ways.</a:t>
            </a:r>
          </a:p>
          <a:p>
            <a:r>
              <a:rPr lang="en-GB" sz="2800" dirty="0">
                <a:solidFill>
                  <a:srgbClr val="FFFFFF"/>
                </a:solidFill>
                <a:latin typeface="Times New Roman" panose="02020603050405020304" pitchFamily="18" charset="0"/>
                <a:cs typeface="Times New Roman" panose="02020603050405020304" pitchFamily="18" charset="0"/>
              </a:rPr>
              <a:t>➢The company will collect valuable data on customer buying habits</a:t>
            </a:r>
          </a:p>
          <a:p>
            <a:r>
              <a:rPr lang="en-GB" sz="2800" dirty="0">
                <a:solidFill>
                  <a:srgbClr val="FFFFFF"/>
                </a:solidFill>
                <a:latin typeface="Times New Roman" panose="02020603050405020304" pitchFamily="18" charset="0"/>
                <a:cs typeface="Times New Roman" panose="02020603050405020304" pitchFamily="18" charset="0"/>
              </a:rPr>
              <a:t>➢The company can get their products faster to the customers</a:t>
            </a:r>
          </a:p>
          <a:p>
            <a:r>
              <a:rPr lang="en-GB" sz="2800" dirty="0">
                <a:solidFill>
                  <a:srgbClr val="FFFFFF"/>
                </a:solidFill>
                <a:latin typeface="Times New Roman" panose="02020603050405020304" pitchFamily="18" charset="0"/>
                <a:cs typeface="Times New Roman" panose="02020603050405020304" pitchFamily="18" charset="0"/>
              </a:rPr>
              <a:t>➢Eliminates intermediary expenses (cost) for the distribution process</a:t>
            </a:r>
          </a:p>
          <a:p>
            <a:r>
              <a:rPr lang="en-GB" sz="2800" dirty="0">
                <a:solidFill>
                  <a:srgbClr val="FFFFFF"/>
                </a:solidFill>
                <a:latin typeface="Times New Roman" panose="02020603050405020304" pitchFamily="18" charset="0"/>
                <a:cs typeface="Times New Roman" panose="02020603050405020304" pitchFamily="18" charset="0"/>
              </a:rPr>
              <a:t>➢Provide more controls over the agents</a:t>
            </a:r>
          </a:p>
          <a:p>
            <a:r>
              <a:rPr lang="en-GB" sz="2800" dirty="0">
                <a:solidFill>
                  <a:srgbClr val="FFFFFF"/>
                </a:solidFill>
                <a:latin typeface="Times New Roman" panose="02020603050405020304" pitchFamily="18" charset="0"/>
                <a:cs typeface="Times New Roman" panose="02020603050405020304" pitchFamily="18" charset="0"/>
              </a:rPr>
              <a:t>➢Direct online sale is accomplished</a:t>
            </a:r>
          </a:p>
          <a:p>
            <a:r>
              <a:rPr lang="en-GB" sz="2800" dirty="0">
                <a:solidFill>
                  <a:srgbClr val="FFFFFF"/>
                </a:solidFill>
                <a:latin typeface="Times New Roman" panose="02020603050405020304" pitchFamily="18" charset="0"/>
                <a:cs typeface="Times New Roman" panose="02020603050405020304" pitchFamily="18" charset="0"/>
              </a:rPr>
              <a:t>➢Build a strong relationship between beer company and agent</a:t>
            </a:r>
          </a:p>
          <a:p>
            <a:r>
              <a:rPr lang="en-GB" sz="2800" dirty="0">
                <a:solidFill>
                  <a:srgbClr val="FFFFFF"/>
                </a:solidFill>
                <a:latin typeface="Times New Roman" panose="02020603050405020304" pitchFamily="18" charset="0"/>
                <a:cs typeface="Times New Roman" panose="02020603050405020304" pitchFamily="18" charset="0"/>
              </a:rPr>
              <a:t>➢Eliminate the role of middle man</a:t>
            </a:r>
          </a:p>
        </p:txBody>
      </p:sp>
      <p:pic>
        <p:nvPicPr>
          <p:cNvPr id="3" name="Picture 2">
            <a:extLst>
              <a:ext uri="{FF2B5EF4-FFF2-40B4-BE49-F238E27FC236}">
                <a16:creationId xmlns:a16="http://schemas.microsoft.com/office/drawing/2014/main" id="{524F20A6-B5DD-40ED-8D59-33521456C309}"/>
              </a:ext>
            </a:extLst>
          </p:cNvPr>
          <p:cNvPicPr>
            <a:picLocks noChangeAspect="1"/>
          </p:cNvPicPr>
          <p:nvPr/>
        </p:nvPicPr>
        <p:blipFill>
          <a:blip r:embed="rId5"/>
          <a:stretch>
            <a:fillRect/>
          </a:stretch>
        </p:blipFill>
        <p:spPr>
          <a:xfrm rot="10800000">
            <a:off x="10353368" y="3494252"/>
            <a:ext cx="1827837" cy="3397102"/>
          </a:xfrm>
          <a:prstGeom prst="rect">
            <a:avLst/>
          </a:prstGeom>
        </p:spPr>
      </p:pic>
    </p:spTree>
    <p:custDataLst>
      <p:tags r:id="rId1"/>
    </p:custDataLst>
    <p:extLst>
      <p:ext uri="{BB962C8B-B14F-4D97-AF65-F5344CB8AC3E}">
        <p14:creationId xmlns:p14="http://schemas.microsoft.com/office/powerpoint/2010/main" val="130905383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9473FC-D35A-466F-9382-64049D326A5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5334626" y="857432"/>
            <a:ext cx="4596782" cy="4590686"/>
          </a:xfrm>
          <a:prstGeom prst="rect">
            <a:avLst/>
          </a:prstGeom>
        </p:spPr>
      </p:pic>
      <p:pic>
        <p:nvPicPr>
          <p:cNvPr id="7" name="图片 4" descr="09"/>
          <p:cNvPicPr>
            <a:picLocks noChangeAspect="1"/>
          </p:cNvPicPr>
          <p:nvPr/>
        </p:nvPicPr>
        <p:blipFill>
          <a:blip r:embed="rId6"/>
          <a:stretch>
            <a:fillRect/>
          </a:stretch>
        </p:blipFill>
        <p:spPr>
          <a:xfrm flipH="1" flipV="1">
            <a:off x="0" y="1564640"/>
            <a:ext cx="6474460" cy="5383530"/>
          </a:xfrm>
          <a:prstGeom prst="rect">
            <a:avLst/>
          </a:prstGeom>
        </p:spPr>
      </p:pic>
      <p:sp>
        <p:nvSpPr>
          <p:cNvPr id="11" name="文本框 5"/>
          <p:cNvSpPr txBox="1"/>
          <p:nvPr/>
        </p:nvSpPr>
        <p:spPr>
          <a:xfrm>
            <a:off x="3505200" y="2048510"/>
            <a:ext cx="8255635" cy="1938992"/>
          </a:xfrm>
          <a:prstGeom prst="rect">
            <a:avLst/>
          </a:prstGeom>
          <a:noFill/>
        </p:spPr>
        <p:txBody>
          <a:bodyPr wrap="square" rtlCol="0">
            <a:spAutoFit/>
          </a:bodyPr>
          <a:lstStyle/>
          <a:p>
            <a:pPr algn="just"/>
            <a:r>
              <a:rPr lang="en-GB" altLang="zh-CN" sz="6000" b="1" dirty="0">
                <a:solidFill>
                  <a:srgbClr val="1EE2F4"/>
                </a:solidFill>
                <a:ea typeface="字魂59号-创粗黑" panose="00000500000000000000" pitchFamily="2" charset="-122"/>
              </a:rPr>
              <a:t>MAJOR FUNCTIONS OF THE EXISTING </a:t>
            </a:r>
            <a:r>
              <a:rPr lang="en-US" altLang="zh-CN" sz="6000" b="1" dirty="0">
                <a:solidFill>
                  <a:srgbClr val="1EE2F4"/>
                </a:solidFill>
                <a:ea typeface="字魂59号-创粗黑" panose="00000500000000000000" pitchFamily="2" charset="-122"/>
              </a:rPr>
              <a:t>SYSTEM</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ABD352-D732-472C-BB76-960309EBE59C}"/>
              </a:ext>
            </a:extLst>
          </p:cNvPr>
          <p:cNvPicPr>
            <a:picLocks noChangeAspect="1"/>
          </p:cNvPicPr>
          <p:nvPr/>
        </p:nvPicPr>
        <p:blipFill>
          <a:blip r:embed="rId4"/>
          <a:stretch>
            <a:fillRect/>
          </a:stretch>
        </p:blipFill>
        <p:spPr>
          <a:xfrm>
            <a:off x="735409" y="930760"/>
            <a:ext cx="10721182" cy="6030665"/>
          </a:xfrm>
          <a:prstGeom prst="rect">
            <a:avLst/>
          </a:prstGeom>
        </p:spPr>
      </p:pic>
      <p:grpSp>
        <p:nvGrpSpPr>
          <p:cNvPr id="7" name="组合 6"/>
          <p:cNvGrpSpPr/>
          <p:nvPr/>
        </p:nvGrpSpPr>
        <p:grpSpPr>
          <a:xfrm>
            <a:off x="-8255" y="-5715"/>
            <a:ext cx="12189460" cy="2325370"/>
            <a:chOff x="-13" y="-9"/>
            <a:chExt cx="19196" cy="3662"/>
          </a:xfrm>
        </p:grpSpPr>
        <p:sp>
          <p:nvSpPr>
            <p:cNvPr id="15" name="文本框 14"/>
            <p:cNvSpPr txBox="1"/>
            <p:nvPr/>
          </p:nvSpPr>
          <p:spPr>
            <a:xfrm>
              <a:off x="1170" y="514"/>
              <a:ext cx="18013" cy="121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GB" sz="4400" dirty="0">
                  <a:solidFill>
                    <a:srgbClr val="FFFFFF"/>
                  </a:solidFill>
                  <a:latin typeface="Arial Black" panose="020B0A04020102020204" pitchFamily="34" charset="0"/>
                </a:rPr>
                <a:t>Major function of existing system</a:t>
              </a:r>
              <a:endParaRPr lang="en-US" altLang="zh-CN" sz="3600" b="1" dirty="0">
                <a:solidFill>
                  <a:srgbClr val="FFFFFF"/>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5"/>
            <a:stretch>
              <a:fillRect/>
            </a:stretch>
          </p:blipFill>
          <p:spPr>
            <a:xfrm rot="16200000" flipV="1">
              <a:off x="-856" y="834"/>
              <a:ext cx="3662" cy="1975"/>
            </a:xfrm>
            <a:prstGeom prst="rect">
              <a:avLst/>
            </a:prstGeom>
          </p:spPr>
        </p:pic>
      </p:grpSp>
      <p:pic>
        <p:nvPicPr>
          <p:cNvPr id="3" name="Picture 2">
            <a:extLst>
              <a:ext uri="{FF2B5EF4-FFF2-40B4-BE49-F238E27FC236}">
                <a16:creationId xmlns:a16="http://schemas.microsoft.com/office/drawing/2014/main" id="{524F20A6-B5DD-40ED-8D59-33521456C309}"/>
              </a:ext>
            </a:extLst>
          </p:cNvPr>
          <p:cNvPicPr>
            <a:picLocks noChangeAspect="1"/>
          </p:cNvPicPr>
          <p:nvPr/>
        </p:nvPicPr>
        <p:blipFill>
          <a:blip r:embed="rId6"/>
          <a:stretch>
            <a:fillRect/>
          </a:stretch>
        </p:blipFill>
        <p:spPr>
          <a:xfrm rot="10800000">
            <a:off x="10353368" y="3494252"/>
            <a:ext cx="1827837" cy="3397102"/>
          </a:xfrm>
          <a:prstGeom prst="rect">
            <a:avLst/>
          </a:prstGeom>
        </p:spPr>
      </p:pic>
    </p:spTree>
    <p:custDataLst>
      <p:tags r:id="rId1"/>
    </p:custDataLst>
    <p:extLst>
      <p:ext uri="{BB962C8B-B14F-4D97-AF65-F5344CB8AC3E}">
        <p14:creationId xmlns:p14="http://schemas.microsoft.com/office/powerpoint/2010/main" val="258846442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77470"/>
            <a:ext cx="12122785" cy="2397125"/>
            <a:chOff x="-13" y="-122"/>
            <a:chExt cx="19091" cy="3775"/>
          </a:xfrm>
        </p:grpSpPr>
        <p:sp>
          <p:nvSpPr>
            <p:cNvPr id="15" name="文本框 14"/>
            <p:cNvSpPr txBox="1"/>
            <p:nvPr/>
          </p:nvSpPr>
          <p:spPr>
            <a:xfrm>
              <a:off x="4305" y="-122"/>
              <a:ext cx="14773" cy="121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US" sz="4400" dirty="0">
                  <a:solidFill>
                    <a:srgbClr val="FFFFFF"/>
                  </a:solidFill>
                  <a:latin typeface="Arial Black" panose="020B0A04020102020204" pitchFamily="34" charset="0"/>
                </a:rPr>
                <a:t>Users of the current system</a:t>
              </a:r>
              <a:endParaRPr lang="en-US" altLang="zh-CN" sz="3600" b="1" dirty="0">
                <a:solidFill>
                  <a:srgbClr val="FFFFFF"/>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sp>
        <p:nvSpPr>
          <p:cNvPr id="16" name="文本框 15"/>
          <p:cNvSpPr txBox="1"/>
          <p:nvPr/>
        </p:nvSpPr>
        <p:spPr>
          <a:xfrm>
            <a:off x="912813" y="692150"/>
            <a:ext cx="10783887" cy="5258876"/>
          </a:xfrm>
          <a:prstGeom prst="rect">
            <a:avLst/>
          </a:prstGeom>
          <a:noFill/>
        </p:spPr>
        <p:txBody>
          <a:bodyPr wrap="square" rtlCol="0">
            <a:spAutoFit/>
            <a:scene3d>
              <a:camera prst="orthographicFront"/>
              <a:lightRig rig="threePt" dir="t"/>
            </a:scene3d>
            <a:sp3d contourW="127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Beer Company: </a:t>
            </a:r>
            <a:r>
              <a:rPr kumimoji="0" lang="en-GB" sz="2800" b="1" i="0" u="none" strike="noStrike" kern="1200" cap="none" spc="0" normalizeH="0" baseline="0" noProof="0" dirty="0">
                <a:ln>
                  <a:noFill/>
                </a:ln>
                <a:solidFill>
                  <a:srgbClr val="DCDCDC"/>
                </a:solidFill>
                <a:effectLst/>
                <a:uLnTx/>
                <a:uFillTx/>
                <a:latin typeface="Times New Roman" panose="02020603050405020304" pitchFamily="18" charset="0"/>
                <a:cs typeface="Times New Roman" panose="02020603050405020304" pitchFamily="18" charset="0"/>
              </a:rPr>
              <a:t>Are players that are responsible for producing, selling, and distributing their beer products.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Agent: </a:t>
            </a:r>
            <a:r>
              <a:rPr kumimoji="0" lang="en-GB" sz="2800" b="1" i="0" u="none" strike="noStrike" kern="1200" cap="none" spc="0" normalizeH="0" baseline="0" noProof="0" dirty="0">
                <a:ln>
                  <a:noFill/>
                </a:ln>
                <a:solidFill>
                  <a:srgbClr val="DCDCDC"/>
                </a:solidFill>
                <a:effectLst/>
                <a:uLnTx/>
                <a:uFillTx/>
                <a:latin typeface="Times New Roman" panose="02020603050405020304" pitchFamily="18" charset="0"/>
                <a:cs typeface="Times New Roman" panose="02020603050405020304" pitchFamily="18" charset="0"/>
              </a:rPr>
              <a:t>are players in the existing system that buy products from the Beer Company and sell them to wholesalers or retailers.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Sub-Agents: </a:t>
            </a:r>
            <a:r>
              <a:rPr kumimoji="0" lang="en-GB" sz="2800" b="1" i="0" u="none" strike="noStrike" kern="1200" cap="none" spc="0" normalizeH="0" baseline="0" noProof="0" dirty="0">
                <a:ln>
                  <a:noFill/>
                </a:ln>
                <a:solidFill>
                  <a:srgbClr val="DCDCDC"/>
                </a:solidFill>
                <a:effectLst/>
                <a:uLnTx/>
                <a:uFillTx/>
                <a:latin typeface="Times New Roman" panose="02020603050405020304" pitchFamily="18" charset="0"/>
                <a:cs typeface="Times New Roman" panose="02020603050405020304" pitchFamily="18" charset="0"/>
              </a:rPr>
              <a:t>they work in the same way as Agents to distribute products but they get the products to form Agents, not from the company.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Sales managers: </a:t>
            </a:r>
            <a:r>
              <a:rPr kumimoji="0" lang="en-GB" sz="2800" b="1" i="0" u="none" strike="noStrike" kern="1200" cap="none" spc="0" normalizeH="0" baseline="0" noProof="0" dirty="0">
                <a:ln>
                  <a:noFill/>
                </a:ln>
                <a:solidFill>
                  <a:srgbClr val="DCDCDC"/>
                </a:solidFill>
                <a:effectLst/>
                <a:uLnTx/>
                <a:uFillTx/>
                <a:latin typeface="Times New Roman" panose="02020603050405020304" pitchFamily="18" charset="0"/>
                <a:cs typeface="Times New Roman" panose="02020603050405020304" pitchFamily="18" charset="0"/>
              </a:rPr>
              <a:t>Are the type of actors that are responsible for leading and guiding a team of sales people in an organization.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Promoters: </a:t>
            </a:r>
            <a:r>
              <a:rPr kumimoji="0" lang="en-GB" sz="2800" b="1" i="0" u="none" strike="noStrike" kern="1200" cap="none" spc="0" normalizeH="0" baseline="0" noProof="0" dirty="0">
                <a:ln>
                  <a:noFill/>
                </a:ln>
                <a:solidFill>
                  <a:srgbClr val="DCDCDC"/>
                </a:solidFill>
                <a:effectLst/>
                <a:uLnTx/>
                <a:uFillTx/>
                <a:latin typeface="Times New Roman" panose="02020603050405020304" pitchFamily="18" charset="0"/>
                <a:cs typeface="Times New Roman" panose="02020603050405020304" pitchFamily="18" charset="0"/>
              </a:rPr>
              <a:t>Other than other types of players, promoters are a type of actors that usually check if the product sold from Beer Company reached the final consumers.</a:t>
            </a:r>
          </a:p>
        </p:txBody>
      </p:sp>
      <p:pic>
        <p:nvPicPr>
          <p:cNvPr id="3" name="Picture 2">
            <a:extLst>
              <a:ext uri="{FF2B5EF4-FFF2-40B4-BE49-F238E27FC236}">
                <a16:creationId xmlns:a16="http://schemas.microsoft.com/office/drawing/2014/main" id="{524F20A6-B5DD-40ED-8D59-33521456C309}"/>
              </a:ext>
            </a:extLst>
          </p:cNvPr>
          <p:cNvPicPr>
            <a:picLocks noChangeAspect="1"/>
          </p:cNvPicPr>
          <p:nvPr/>
        </p:nvPicPr>
        <p:blipFill>
          <a:blip r:embed="rId5"/>
          <a:stretch>
            <a:fillRect/>
          </a:stretch>
        </p:blipFill>
        <p:spPr>
          <a:xfrm rot="10800000">
            <a:off x="10353368" y="3494252"/>
            <a:ext cx="1827837" cy="3397102"/>
          </a:xfrm>
          <a:prstGeom prst="rect">
            <a:avLst/>
          </a:prstGeom>
        </p:spPr>
      </p:pic>
      <p:pic>
        <p:nvPicPr>
          <p:cNvPr id="2" name="Picture 1">
            <a:extLst>
              <a:ext uri="{FF2B5EF4-FFF2-40B4-BE49-F238E27FC236}">
                <a16:creationId xmlns:a16="http://schemas.microsoft.com/office/drawing/2014/main" id="{2841AB1B-455A-41C6-B61D-58AD82836786}"/>
              </a:ext>
            </a:extLst>
          </p:cNvPr>
          <p:cNvPicPr>
            <a:picLocks noChangeAspect="1"/>
          </p:cNvPicPr>
          <p:nvPr/>
        </p:nvPicPr>
        <p:blipFill>
          <a:blip r:embed="rId6"/>
          <a:stretch>
            <a:fillRect/>
          </a:stretch>
        </p:blipFill>
        <p:spPr>
          <a:xfrm>
            <a:off x="10795" y="5753100"/>
            <a:ext cx="12192000" cy="1104900"/>
          </a:xfrm>
          <a:prstGeom prst="rect">
            <a:avLst/>
          </a:prstGeom>
        </p:spPr>
      </p:pic>
    </p:spTree>
    <p:custDataLst>
      <p:tags r:id="rId1"/>
    </p:custDataLst>
    <p:extLst>
      <p:ext uri="{BB962C8B-B14F-4D97-AF65-F5344CB8AC3E}">
        <p14:creationId xmlns:p14="http://schemas.microsoft.com/office/powerpoint/2010/main" val="408996846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12189460" cy="2325370"/>
            <a:chOff x="-13" y="-9"/>
            <a:chExt cx="19196" cy="3662"/>
          </a:xfrm>
        </p:grpSpPr>
        <p:sp>
          <p:nvSpPr>
            <p:cNvPr id="15" name="文本框 14"/>
            <p:cNvSpPr txBox="1"/>
            <p:nvPr/>
          </p:nvSpPr>
          <p:spPr>
            <a:xfrm>
              <a:off x="5355" y="609"/>
              <a:ext cx="13828" cy="121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US" sz="4400" dirty="0">
                  <a:solidFill>
                    <a:srgbClr val="FFFFFF"/>
                  </a:solidFill>
                  <a:latin typeface="Arial Black" panose="020B0A04020102020204" pitchFamily="34" charset="0"/>
                </a:rPr>
                <a:t>Users of current system</a:t>
              </a:r>
              <a:endParaRPr lang="en-US" altLang="zh-CN" sz="3600" b="1" dirty="0">
                <a:solidFill>
                  <a:srgbClr val="FFFFFF"/>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sp>
        <p:nvSpPr>
          <p:cNvPr id="16" name="文本框 15"/>
          <p:cNvSpPr txBox="1"/>
          <p:nvPr/>
        </p:nvSpPr>
        <p:spPr>
          <a:xfrm>
            <a:off x="687070" y="889633"/>
            <a:ext cx="10429875" cy="5387116"/>
          </a:xfrm>
          <a:prstGeom prst="rect">
            <a:avLst/>
          </a:prstGeom>
          <a:noFill/>
        </p:spPr>
        <p:txBody>
          <a:bodyPr wrap="square" rtlCol="0">
            <a:spAutoFit/>
            <a:scene3d>
              <a:camera prst="orthographicFront"/>
              <a:lightRig rig="threePt" dir="t"/>
            </a:scene3d>
            <a:sp3d contourW="127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Finance administrators: </a:t>
            </a:r>
            <a:r>
              <a:rPr kumimoji="0" lang="en-GB" sz="2400" b="1" i="0" u="none" strike="noStrike" kern="1200" cap="none" spc="0" normalizeH="0" baseline="0" noProof="0" dirty="0">
                <a:ln>
                  <a:noFill/>
                </a:ln>
                <a:solidFill>
                  <a:srgbClr val="DCDCDC"/>
                </a:solidFill>
                <a:effectLst/>
                <a:uLnTx/>
                <a:uFillTx/>
                <a:latin typeface="Times New Roman" panose="02020603050405020304" pitchFamily="18" charset="0"/>
                <a:cs typeface="Times New Roman" panose="02020603050405020304" pitchFamily="18" charset="0"/>
              </a:rPr>
              <a:t>Are a type of player that is mainly responsible to administer the financial progress when sell made between the Beer Company and agent.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Wholesalers: </a:t>
            </a:r>
            <a:r>
              <a:rPr kumimoji="0" lang="en-GB" sz="2400" b="1" i="0" u="none" strike="noStrike" kern="1200" cap="none" spc="0" normalizeH="0" baseline="0" noProof="0" dirty="0">
                <a:ln>
                  <a:noFill/>
                </a:ln>
                <a:solidFill>
                  <a:srgbClr val="DCDCDC"/>
                </a:solidFill>
                <a:effectLst/>
                <a:uLnTx/>
                <a:uFillTx/>
                <a:latin typeface="Times New Roman" panose="02020603050405020304" pitchFamily="18" charset="0"/>
                <a:cs typeface="Times New Roman" panose="02020603050405020304" pitchFamily="18" charset="0"/>
              </a:rPr>
              <a:t>Are players that buy products from agents and distribute the product to the retailer.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Retailers: </a:t>
            </a:r>
            <a:r>
              <a:rPr kumimoji="0" lang="en-GB" sz="2400" b="1" i="0" u="none" strike="noStrike" kern="1200" cap="none" spc="0" normalizeH="0" baseline="0" noProof="0" dirty="0">
                <a:ln>
                  <a:noFill/>
                </a:ln>
                <a:solidFill>
                  <a:srgbClr val="DCDCDC"/>
                </a:solidFill>
                <a:effectLst/>
                <a:uLnTx/>
                <a:uFillTx/>
                <a:latin typeface="Times New Roman" panose="02020603050405020304" pitchFamily="18" charset="0"/>
                <a:cs typeface="Times New Roman" panose="02020603050405020304" pitchFamily="18" charset="0"/>
              </a:rPr>
              <a:t>Are players that buy products from agent and sometimes from wholesalers when the agent is not in working hours.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Drivers: </a:t>
            </a:r>
            <a:r>
              <a:rPr kumimoji="0" lang="en-GB" sz="2400" b="1" i="0" u="none" strike="noStrike" kern="1200" cap="none" spc="0" normalizeH="0" baseline="0" noProof="0" dirty="0">
                <a:ln>
                  <a:noFill/>
                </a:ln>
                <a:solidFill>
                  <a:srgbClr val="DCDCDC"/>
                </a:solidFill>
                <a:effectLst/>
                <a:uLnTx/>
                <a:uFillTx/>
                <a:latin typeface="Times New Roman" panose="02020603050405020304" pitchFamily="18" charset="0"/>
                <a:cs typeface="Times New Roman" panose="02020603050405020304" pitchFamily="18" charset="0"/>
              </a:rPr>
              <a:t>these are hired by agents or sub-agents for distributing the beers with vehicles (trucks).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Laborers: </a:t>
            </a:r>
            <a:r>
              <a:rPr kumimoji="0" lang="en-GB" sz="2400" b="1" i="0" u="none" strike="noStrike" kern="1200" cap="none" spc="0" normalizeH="0" baseline="0" noProof="0" dirty="0">
                <a:ln>
                  <a:noFill/>
                </a:ln>
                <a:solidFill>
                  <a:srgbClr val="DCDCDC"/>
                </a:solidFill>
                <a:effectLst/>
                <a:uLnTx/>
                <a:uFillTx/>
                <a:latin typeface="Times New Roman" panose="02020603050405020304" pitchFamily="18" charset="0"/>
                <a:cs typeface="Times New Roman" panose="02020603050405020304" pitchFamily="18" charset="0"/>
              </a:rPr>
              <a:t>are workers hired for their manual skills of loading and unloading beer crates from vehicles.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Customers (Final consumers): </a:t>
            </a:r>
            <a:r>
              <a:rPr kumimoji="0" lang="en-GB" sz="2400" b="1" i="0" u="none" strike="noStrike" kern="1200" cap="none" spc="0" normalizeH="0" baseline="0" noProof="0" dirty="0">
                <a:ln>
                  <a:noFill/>
                </a:ln>
                <a:solidFill>
                  <a:srgbClr val="DCDCDC"/>
                </a:solidFill>
                <a:effectLst/>
                <a:uLnTx/>
                <a:uFillTx/>
                <a:latin typeface="Times New Roman" panose="02020603050405020304" pitchFamily="18" charset="0"/>
                <a:cs typeface="Times New Roman" panose="02020603050405020304" pitchFamily="18" charset="0"/>
              </a:rPr>
              <a:t>A final consumer is the last point in a distribution channel. include Hotels, Glossaries, Restaurants, Café, shops, Supermarkets, Companies, and more…</a:t>
            </a:r>
          </a:p>
        </p:txBody>
      </p:sp>
      <p:pic>
        <p:nvPicPr>
          <p:cNvPr id="3" name="Picture 2">
            <a:extLst>
              <a:ext uri="{FF2B5EF4-FFF2-40B4-BE49-F238E27FC236}">
                <a16:creationId xmlns:a16="http://schemas.microsoft.com/office/drawing/2014/main" id="{524F20A6-B5DD-40ED-8D59-33521456C309}"/>
              </a:ext>
            </a:extLst>
          </p:cNvPr>
          <p:cNvPicPr>
            <a:picLocks noChangeAspect="1"/>
          </p:cNvPicPr>
          <p:nvPr/>
        </p:nvPicPr>
        <p:blipFill>
          <a:blip r:embed="rId5"/>
          <a:stretch>
            <a:fillRect/>
          </a:stretch>
        </p:blipFill>
        <p:spPr>
          <a:xfrm rot="10800000">
            <a:off x="10353368" y="3494252"/>
            <a:ext cx="1827837" cy="3397102"/>
          </a:xfrm>
          <a:prstGeom prst="rect">
            <a:avLst/>
          </a:prstGeom>
        </p:spPr>
      </p:pic>
      <p:pic>
        <p:nvPicPr>
          <p:cNvPr id="2" name="Picture 1">
            <a:extLst>
              <a:ext uri="{FF2B5EF4-FFF2-40B4-BE49-F238E27FC236}">
                <a16:creationId xmlns:a16="http://schemas.microsoft.com/office/drawing/2014/main" id="{C0B7DDEA-C0BD-442D-8881-F86777F9C3BE}"/>
              </a:ext>
            </a:extLst>
          </p:cNvPr>
          <p:cNvPicPr>
            <a:picLocks noChangeAspect="1"/>
          </p:cNvPicPr>
          <p:nvPr/>
        </p:nvPicPr>
        <p:blipFill>
          <a:blip r:embed="rId6"/>
          <a:stretch>
            <a:fillRect/>
          </a:stretch>
        </p:blipFill>
        <p:spPr>
          <a:xfrm>
            <a:off x="10795" y="5968367"/>
            <a:ext cx="12192000" cy="922988"/>
          </a:xfrm>
          <a:prstGeom prst="rect">
            <a:avLst/>
          </a:prstGeom>
        </p:spPr>
      </p:pic>
    </p:spTree>
    <p:custDataLst>
      <p:tags r:id="rId1"/>
    </p:custDataLst>
    <p:extLst>
      <p:ext uri="{BB962C8B-B14F-4D97-AF65-F5344CB8AC3E}">
        <p14:creationId xmlns:p14="http://schemas.microsoft.com/office/powerpoint/2010/main" val="83071926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08"/>
          <p:cNvPicPr>
            <a:picLocks noChangeAspect="1"/>
          </p:cNvPicPr>
          <p:nvPr/>
        </p:nvPicPr>
        <p:blipFill>
          <a:blip r:embed="rId4"/>
          <a:stretch>
            <a:fillRect/>
          </a:stretch>
        </p:blipFill>
        <p:spPr>
          <a:xfrm rot="10800000">
            <a:off x="-1" y="3000374"/>
            <a:ext cx="3659273" cy="4074795"/>
          </a:xfrm>
          <a:prstGeom prst="rect">
            <a:avLst/>
          </a:prstGeom>
        </p:spPr>
      </p:pic>
      <p:grpSp>
        <p:nvGrpSpPr>
          <p:cNvPr id="7" name="组合 6"/>
          <p:cNvGrpSpPr/>
          <p:nvPr/>
        </p:nvGrpSpPr>
        <p:grpSpPr>
          <a:xfrm>
            <a:off x="1762125" y="0"/>
            <a:ext cx="10429875" cy="1388110"/>
            <a:chOff x="-149" y="-498"/>
            <a:chExt cx="16425" cy="2186"/>
          </a:xfrm>
        </p:grpSpPr>
        <p:sp>
          <p:nvSpPr>
            <p:cNvPr id="15" name="文本框 14"/>
            <p:cNvSpPr txBox="1"/>
            <p:nvPr/>
          </p:nvSpPr>
          <p:spPr>
            <a:xfrm>
              <a:off x="-149" y="670"/>
              <a:ext cx="16425" cy="1018"/>
            </a:xfrm>
            <a:prstGeom prst="rect">
              <a:avLst/>
            </a:prstGeom>
            <a:noFill/>
          </p:spPr>
          <p:txBody>
            <a:bodyPr wrap="square" rtlCol="0">
              <a:spAutoFit/>
            </a:bodyPr>
            <a:lstStyle/>
            <a:p>
              <a:pPr algn="r"/>
              <a:r>
                <a:rPr lang="en-US" altLang="zh-CN" sz="3600" b="1" dirty="0">
                  <a:solidFill>
                    <a:schemeClr val="bg1"/>
                  </a:solidFill>
                  <a:latin typeface="Arial Black" panose="020B0A04020102020204" pitchFamily="34" charset="0"/>
                  <a:ea typeface="字魂59号-创粗黑" panose="00000500000000000000" pitchFamily="2" charset="-122"/>
                </a:rPr>
                <a:t>DRAWBACKS OF THE CURRENT SYSTEM</a:t>
              </a:r>
            </a:p>
          </p:txBody>
        </p:sp>
        <p:pic>
          <p:nvPicPr>
            <p:cNvPr id="5" name="图片 4" descr="10"/>
            <p:cNvPicPr>
              <a:picLocks noChangeAspect="1"/>
            </p:cNvPicPr>
            <p:nvPr/>
          </p:nvPicPr>
          <p:blipFill>
            <a:blip r:embed="rId5"/>
            <a:stretch>
              <a:fillRect/>
            </a:stretch>
          </p:blipFill>
          <p:spPr>
            <a:xfrm flipV="1">
              <a:off x="13261" y="-498"/>
              <a:ext cx="3015" cy="1626"/>
            </a:xfrm>
            <a:prstGeom prst="rect">
              <a:avLst/>
            </a:prstGeom>
          </p:spPr>
        </p:pic>
      </p:grpSp>
      <p:grpSp>
        <p:nvGrpSpPr>
          <p:cNvPr id="14" name="组合 13"/>
          <p:cNvGrpSpPr/>
          <p:nvPr/>
        </p:nvGrpSpPr>
        <p:grpSpPr>
          <a:xfrm>
            <a:off x="0" y="1492885"/>
            <a:ext cx="11801475" cy="4504690"/>
            <a:chOff x="10489" y="3048"/>
            <a:chExt cx="18585" cy="7094"/>
          </a:xfrm>
        </p:grpSpPr>
        <p:sp>
          <p:nvSpPr>
            <p:cNvPr id="16" name="文本框 15"/>
            <p:cNvSpPr txBox="1"/>
            <p:nvPr/>
          </p:nvSpPr>
          <p:spPr>
            <a:xfrm>
              <a:off x="14764" y="3099"/>
              <a:ext cx="14310" cy="7043"/>
            </a:xfrm>
            <a:prstGeom prst="rect">
              <a:avLst/>
            </a:prstGeom>
            <a:noFill/>
          </p:spPr>
          <p:txBody>
            <a:bodyPr wrap="square" rtlCol="0">
              <a:spAutoFit/>
              <a:scene3d>
                <a:camera prst="orthographicFront"/>
                <a:lightRig rig="threePt" dir="t"/>
              </a:scene3d>
              <a:sp3d contourW="12700"/>
            </a:bodyPr>
            <a:lstStyle/>
            <a:p>
              <a:pPr>
                <a:lnSpc>
                  <a:spcPts val="2000"/>
                </a:lnSpc>
              </a:pPr>
              <a:r>
                <a:rPr lang="en-US" sz="2800" dirty="0">
                  <a:solidFill>
                    <a:srgbClr val="DCDCDC"/>
                  </a:solidFill>
                  <a:latin typeface="Times New Roman" panose="02020603050405020304" pitchFamily="18" charset="0"/>
                  <a:cs typeface="Times New Roman" panose="02020603050405020304" pitchFamily="18" charset="0"/>
                </a:rPr>
                <a:t>❖ The manufacturer must put out time and effort to monitor    </a:t>
              </a:r>
            </a:p>
            <a:p>
              <a:pPr>
                <a:lnSpc>
                  <a:spcPts val="2000"/>
                </a:lnSpc>
              </a:pPr>
              <a:r>
                <a:rPr lang="en-US" sz="2800" dirty="0">
                  <a:solidFill>
                    <a:srgbClr val="DCDCDC"/>
                  </a:solidFill>
                  <a:latin typeface="Times New Roman" panose="02020603050405020304" pitchFamily="18" charset="0"/>
                  <a:cs typeface="Times New Roman" panose="02020603050405020304" pitchFamily="18" charset="0"/>
                </a:rPr>
                <a:t>     the activities of distributors.</a:t>
              </a:r>
            </a:p>
            <a:p>
              <a:pPr>
                <a:lnSpc>
                  <a:spcPts val="2000"/>
                </a:lnSpc>
              </a:pPr>
              <a:endParaRPr lang="en-US" sz="2800" dirty="0">
                <a:solidFill>
                  <a:srgbClr val="DCDCDC"/>
                </a:solidFill>
                <a:latin typeface="Times New Roman" panose="02020603050405020304" pitchFamily="18" charset="0"/>
                <a:cs typeface="Times New Roman" panose="02020603050405020304" pitchFamily="18" charset="0"/>
              </a:endParaRPr>
            </a:p>
            <a:p>
              <a:pPr marL="457200" lvl="1" indent="0">
                <a:lnSpc>
                  <a:spcPts val="2000"/>
                </a:lnSpc>
                <a:buNone/>
              </a:pPr>
              <a:r>
                <a:rPr lang="en-US" sz="2800" dirty="0">
                  <a:solidFill>
                    <a:srgbClr val="DCDCDC"/>
                  </a:solidFill>
                  <a:latin typeface="Times New Roman" panose="02020603050405020304" pitchFamily="18" charset="0"/>
                  <a:cs typeface="Times New Roman" panose="02020603050405020304" pitchFamily="18" charset="0"/>
                </a:rPr>
                <a:t>❖ There is always the possibility of conflicting sales efforts.</a:t>
              </a:r>
            </a:p>
            <a:p>
              <a:pPr marL="457200" lvl="1" indent="0">
                <a:lnSpc>
                  <a:spcPts val="2000"/>
                </a:lnSpc>
                <a:buNone/>
              </a:pPr>
              <a:endParaRPr lang="en-US" sz="2800" dirty="0">
                <a:solidFill>
                  <a:srgbClr val="DCDCDC"/>
                </a:solidFill>
                <a:latin typeface="Times New Roman" panose="02020603050405020304" pitchFamily="18" charset="0"/>
                <a:cs typeface="Times New Roman" panose="02020603050405020304" pitchFamily="18" charset="0"/>
              </a:endParaRPr>
            </a:p>
            <a:p>
              <a:pPr marL="457200" lvl="1" indent="0">
                <a:lnSpc>
                  <a:spcPts val="2000"/>
                </a:lnSpc>
                <a:buNone/>
              </a:pPr>
              <a:r>
                <a:rPr lang="en-US" sz="2800" dirty="0">
                  <a:solidFill>
                    <a:srgbClr val="DCDCDC"/>
                  </a:solidFill>
                  <a:latin typeface="Times New Roman" panose="02020603050405020304" pitchFamily="18" charset="0"/>
                  <a:cs typeface="Times New Roman" panose="02020603050405020304" pitchFamily="18" charset="0"/>
                </a:rPr>
                <a:t>❖ Improper management of sales and distribution.</a:t>
              </a:r>
            </a:p>
            <a:p>
              <a:pPr marL="457200" lvl="1" indent="0">
                <a:lnSpc>
                  <a:spcPts val="2000"/>
                </a:lnSpc>
                <a:buNone/>
              </a:pPr>
              <a:endParaRPr lang="en-US" sz="2800" dirty="0">
                <a:solidFill>
                  <a:srgbClr val="DCDCDC"/>
                </a:solidFill>
                <a:latin typeface="Times New Roman" panose="02020603050405020304" pitchFamily="18" charset="0"/>
                <a:cs typeface="Times New Roman" panose="02020603050405020304" pitchFamily="18" charset="0"/>
              </a:endParaRPr>
            </a:p>
            <a:p>
              <a:pPr marL="457200" lvl="1" indent="0">
                <a:lnSpc>
                  <a:spcPts val="2000"/>
                </a:lnSpc>
                <a:buNone/>
              </a:pPr>
              <a:r>
                <a:rPr lang="en-US" sz="2800" dirty="0">
                  <a:solidFill>
                    <a:srgbClr val="DCDCDC"/>
                  </a:solidFill>
                  <a:latin typeface="Times New Roman" panose="02020603050405020304" pitchFamily="18" charset="0"/>
                  <a:cs typeface="Times New Roman" panose="02020603050405020304" pitchFamily="18" charset="0"/>
                </a:rPr>
                <a:t>❖ Customers might not get enough information about what is been produced and how much is produced.</a:t>
              </a:r>
            </a:p>
            <a:p>
              <a:pPr marL="457200" lvl="1" indent="0">
                <a:lnSpc>
                  <a:spcPts val="2000"/>
                </a:lnSpc>
                <a:buNone/>
              </a:pPr>
              <a:endParaRPr lang="en-US" sz="2800" dirty="0">
                <a:solidFill>
                  <a:srgbClr val="DCDCDC"/>
                </a:solidFill>
                <a:latin typeface="Times New Roman" panose="02020603050405020304" pitchFamily="18" charset="0"/>
                <a:cs typeface="Times New Roman" panose="02020603050405020304" pitchFamily="18" charset="0"/>
              </a:endParaRPr>
            </a:p>
            <a:p>
              <a:pPr marL="457200" lvl="1" indent="0">
                <a:lnSpc>
                  <a:spcPts val="2000"/>
                </a:lnSpc>
                <a:buNone/>
              </a:pPr>
              <a:r>
                <a:rPr lang="en-US" sz="2800" dirty="0">
                  <a:solidFill>
                    <a:srgbClr val="DCDCDC"/>
                  </a:solidFill>
                  <a:latin typeface="Times New Roman" panose="02020603050405020304" pitchFamily="18" charset="0"/>
                  <a:cs typeface="Times New Roman" panose="02020603050405020304" pitchFamily="18" charset="0"/>
                </a:rPr>
                <a:t>❖ Data collection of the distribution progress is manual and time-consuming, often causing errors and delays in reporting.</a:t>
              </a:r>
            </a:p>
            <a:p>
              <a:pPr marL="457200" lvl="1" indent="0">
                <a:lnSpc>
                  <a:spcPts val="2000"/>
                </a:lnSpc>
                <a:buNone/>
              </a:pPr>
              <a:endParaRPr lang="en-US" sz="2800" dirty="0">
                <a:solidFill>
                  <a:srgbClr val="DCDCDC"/>
                </a:solidFill>
                <a:latin typeface="Times New Roman" panose="02020603050405020304" pitchFamily="18" charset="0"/>
                <a:cs typeface="Times New Roman" panose="02020603050405020304" pitchFamily="18" charset="0"/>
              </a:endParaRPr>
            </a:p>
            <a:p>
              <a:pPr marL="457200" lvl="1" indent="0">
                <a:lnSpc>
                  <a:spcPts val="2000"/>
                </a:lnSpc>
                <a:buNone/>
              </a:pPr>
              <a:r>
                <a:rPr lang="en-US" sz="2800" dirty="0">
                  <a:solidFill>
                    <a:srgbClr val="DCDCDC"/>
                  </a:solidFill>
                  <a:latin typeface="Times New Roman" panose="02020603050405020304" pitchFamily="18" charset="0"/>
                  <a:cs typeface="Times New Roman" panose="02020603050405020304" pitchFamily="18" charset="0"/>
                </a:rPr>
                <a:t>❖ Difficult data management and delays in data aggregations made actionable data analysis difficult.</a:t>
              </a:r>
            </a:p>
          </p:txBody>
        </p:sp>
        <p:sp>
          <p:nvSpPr>
            <p:cNvPr id="17" name="文本框 16"/>
            <p:cNvSpPr txBox="1"/>
            <p:nvPr/>
          </p:nvSpPr>
          <p:spPr>
            <a:xfrm>
              <a:off x="10489" y="3048"/>
              <a:ext cx="5768" cy="5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b="1" dirty="0">
                <a:solidFill>
                  <a:srgbClr val="1EE2F4"/>
                </a:solidFill>
                <a:ea typeface="字魂59号-创粗黑" panose="00000500000000000000" pitchFamily="2" charset="-122"/>
                <a:sym typeface="+mn-ea"/>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6350"/>
            <a:ext cx="12221210" cy="2326005"/>
            <a:chOff x="-13" y="-10"/>
            <a:chExt cx="19246" cy="3663"/>
          </a:xfrm>
        </p:grpSpPr>
        <p:sp>
          <p:nvSpPr>
            <p:cNvPr id="15" name="文本框 14"/>
            <p:cNvSpPr txBox="1"/>
            <p:nvPr/>
          </p:nvSpPr>
          <p:spPr>
            <a:xfrm>
              <a:off x="10946" y="-10"/>
              <a:ext cx="8287" cy="1212"/>
            </a:xfrm>
            <a:prstGeom prst="rect">
              <a:avLst/>
            </a:prstGeom>
            <a:noFill/>
          </p:spPr>
          <p:txBody>
            <a:bodyPr wrap="square" rtlCol="0">
              <a:spAutoFit/>
            </a:bodyPr>
            <a:lstStyle/>
            <a:p>
              <a:pPr algn="l"/>
              <a:r>
                <a:rPr lang="en-US" sz="4400" dirty="0">
                  <a:solidFill>
                    <a:schemeClr val="bg1"/>
                  </a:solidFill>
                  <a:latin typeface="Arial Black" panose="020B0A04020102020204" pitchFamily="34" charset="0"/>
                </a:rPr>
                <a:t>BUSINESS RULE</a:t>
              </a:r>
              <a:endParaRPr lang="en-US" altLang="zh-CN" sz="3600" b="1" dirty="0">
                <a:solidFill>
                  <a:schemeClr val="bg1"/>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pic>
        <p:nvPicPr>
          <p:cNvPr id="4" name="图片 3" descr="14"/>
          <p:cNvPicPr>
            <a:picLocks noChangeAspect="1"/>
          </p:cNvPicPr>
          <p:nvPr/>
        </p:nvPicPr>
        <p:blipFill>
          <a:blip r:embed="rId5"/>
          <a:stretch>
            <a:fillRect/>
          </a:stretch>
        </p:blipFill>
        <p:spPr>
          <a:xfrm>
            <a:off x="0" y="5791200"/>
            <a:ext cx="12212955" cy="1026477"/>
          </a:xfrm>
          <a:prstGeom prst="rect">
            <a:avLst/>
          </a:prstGeom>
        </p:spPr>
      </p:pic>
      <p:pic>
        <p:nvPicPr>
          <p:cNvPr id="9" name="图片 8" descr="14"/>
          <p:cNvPicPr>
            <a:picLocks noChangeAspect="1"/>
          </p:cNvPicPr>
          <p:nvPr/>
        </p:nvPicPr>
        <p:blipFill>
          <a:blip r:embed="rId5"/>
          <a:stretch>
            <a:fillRect/>
          </a:stretch>
        </p:blipFill>
        <p:spPr>
          <a:xfrm>
            <a:off x="-20956" y="6019800"/>
            <a:ext cx="12212955" cy="805180"/>
          </a:xfrm>
          <a:prstGeom prst="rect">
            <a:avLst/>
          </a:prstGeom>
        </p:spPr>
      </p:pic>
      <p:sp>
        <p:nvSpPr>
          <p:cNvPr id="2" name="TextBox 1">
            <a:extLst>
              <a:ext uri="{FF2B5EF4-FFF2-40B4-BE49-F238E27FC236}">
                <a16:creationId xmlns:a16="http://schemas.microsoft.com/office/drawing/2014/main" id="{EC7E0809-A199-4CCB-8E2D-73B25C633211}"/>
              </a:ext>
            </a:extLst>
          </p:cNvPr>
          <p:cNvSpPr txBox="1"/>
          <p:nvPr/>
        </p:nvSpPr>
        <p:spPr>
          <a:xfrm>
            <a:off x="1246188" y="1247775"/>
            <a:ext cx="10096501" cy="4401205"/>
          </a:xfrm>
          <a:prstGeom prst="rect">
            <a:avLst/>
          </a:prstGeom>
          <a:noFill/>
        </p:spPr>
        <p:txBody>
          <a:bodyPr wrap="square" rtlCol="0">
            <a:spAutoFit/>
          </a:bodyPr>
          <a:lstStyle/>
          <a:p>
            <a:pPr marL="457200" indent="-457200">
              <a:buFont typeface="Wingdings" panose="05000000000000000000" pitchFamily="2" charset="2"/>
              <a:buChar char="v"/>
            </a:pPr>
            <a:r>
              <a:rPr lang="en-GB" sz="2800" dirty="0">
                <a:solidFill>
                  <a:srgbClr val="DCDCDC"/>
                </a:solidFill>
                <a:latin typeface="Times New Roman" panose="02020603050405020304" pitchFamily="18" charset="0"/>
                <a:cs typeface="Times New Roman" panose="02020603050405020304" pitchFamily="18" charset="0"/>
              </a:rPr>
              <a:t>Agents should have a strong agreement to buy products from the company.</a:t>
            </a:r>
          </a:p>
          <a:p>
            <a:pPr marL="457200" indent="-457200">
              <a:buFont typeface="Wingdings" panose="05000000000000000000" pitchFamily="2" charset="2"/>
              <a:buChar char="v"/>
            </a:pPr>
            <a:endParaRPr lang="en-GB" sz="2800" dirty="0">
              <a:solidFill>
                <a:srgbClr val="DCDCDC"/>
              </a:solidFill>
              <a:latin typeface="Times New Roman" panose="02020603050405020304" pitchFamily="18" charset="0"/>
              <a:cs typeface="Times New Roman" panose="02020603050405020304" pitchFamily="18" charset="0"/>
            </a:endParaRPr>
          </a:p>
          <a:p>
            <a:pPr marL="0" indent="0">
              <a:buNone/>
            </a:pPr>
            <a:r>
              <a:rPr lang="en-GB" sz="2800" dirty="0">
                <a:solidFill>
                  <a:srgbClr val="DCDCDC"/>
                </a:solidFill>
                <a:latin typeface="Times New Roman" panose="02020603050405020304" pitchFamily="18" charset="0"/>
                <a:cs typeface="Times New Roman" panose="02020603050405020304" pitchFamily="18" charset="0"/>
              </a:rPr>
              <a:t>❖The agreement paper of agents and the company should be    </a:t>
            </a:r>
          </a:p>
          <a:p>
            <a:pPr marL="0" indent="0">
              <a:buNone/>
            </a:pPr>
            <a:r>
              <a:rPr lang="en-GB" sz="2800" dirty="0">
                <a:solidFill>
                  <a:srgbClr val="DCDCDC"/>
                </a:solidFill>
                <a:latin typeface="Times New Roman" panose="02020603050405020304" pitchFamily="18" charset="0"/>
                <a:cs typeface="Times New Roman" panose="02020603050405020304" pitchFamily="18" charset="0"/>
              </a:rPr>
              <a:t>    approved by the Head office of the company, which is located in Addis Ababa.</a:t>
            </a:r>
          </a:p>
          <a:p>
            <a:pPr marL="0" indent="0">
              <a:buNone/>
            </a:pPr>
            <a:endParaRPr lang="en-GB" sz="2800" dirty="0">
              <a:solidFill>
                <a:srgbClr val="DCDCDC"/>
              </a:solidFill>
              <a:latin typeface="Times New Roman" panose="02020603050405020304" pitchFamily="18" charset="0"/>
              <a:cs typeface="Times New Roman" panose="02020603050405020304" pitchFamily="18" charset="0"/>
            </a:endParaRPr>
          </a:p>
          <a:p>
            <a:pPr marL="0" indent="0">
              <a:buNone/>
            </a:pPr>
            <a:r>
              <a:rPr lang="en-GB" sz="2800" dirty="0">
                <a:solidFill>
                  <a:srgbClr val="DCDCDC"/>
                </a:solidFill>
                <a:latin typeface="Times New Roman" panose="02020603050405020304" pitchFamily="18" charset="0"/>
                <a:cs typeface="Times New Roman" panose="02020603050405020304" pitchFamily="18" charset="0"/>
              </a:rPr>
              <a:t>❖Agents will buy products from beer companies every day, once in </a:t>
            </a:r>
          </a:p>
          <a:p>
            <a:pPr marL="0" indent="0">
              <a:buNone/>
            </a:pPr>
            <a:r>
              <a:rPr lang="en-GB" sz="2800" dirty="0">
                <a:solidFill>
                  <a:srgbClr val="DCDCDC"/>
                </a:solidFill>
                <a:latin typeface="Times New Roman" panose="02020603050405020304" pitchFamily="18" charset="0"/>
                <a:cs typeface="Times New Roman" panose="02020603050405020304" pitchFamily="18" charset="0"/>
              </a:rPr>
              <a:t>       two days or once a week according to their distance from the   </a:t>
            </a:r>
          </a:p>
          <a:p>
            <a:pPr marL="0" indent="0">
              <a:buNone/>
            </a:pPr>
            <a:r>
              <a:rPr lang="en-GB" sz="2800" dirty="0">
                <a:solidFill>
                  <a:srgbClr val="DCDCDC"/>
                </a:solidFill>
                <a:latin typeface="Times New Roman" panose="02020603050405020304" pitchFamily="18" charset="0"/>
                <a:cs typeface="Times New Roman" panose="02020603050405020304" pitchFamily="18" charset="0"/>
              </a:rPr>
              <a:t>        Company.</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12210415" cy="2325370"/>
            <a:chOff x="-13" y="-9"/>
            <a:chExt cx="19229" cy="3662"/>
          </a:xfrm>
        </p:grpSpPr>
        <p:sp>
          <p:nvSpPr>
            <p:cNvPr id="15" name="文本框 14"/>
            <p:cNvSpPr txBox="1"/>
            <p:nvPr/>
          </p:nvSpPr>
          <p:spPr>
            <a:xfrm>
              <a:off x="10929" y="307"/>
              <a:ext cx="8287" cy="1212"/>
            </a:xfrm>
            <a:prstGeom prst="rect">
              <a:avLst/>
            </a:prstGeom>
            <a:noFill/>
          </p:spPr>
          <p:txBody>
            <a:bodyPr wrap="square" rtlCol="0">
              <a:spAutoFit/>
            </a:bodyPr>
            <a:lstStyle/>
            <a:p>
              <a:pPr algn="l"/>
              <a:r>
                <a:rPr lang="en-US" sz="4400" dirty="0">
                  <a:solidFill>
                    <a:schemeClr val="bg1"/>
                  </a:solidFill>
                  <a:latin typeface="Arial Black" panose="020B0A04020102020204" pitchFamily="34" charset="0"/>
                </a:rPr>
                <a:t>BUSINESS RULE</a:t>
              </a:r>
              <a:endParaRPr lang="en-US" altLang="zh-CN" sz="3600" b="1" dirty="0">
                <a:solidFill>
                  <a:schemeClr val="bg1"/>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pic>
        <p:nvPicPr>
          <p:cNvPr id="4" name="图片 3" descr="14"/>
          <p:cNvPicPr>
            <a:picLocks noChangeAspect="1"/>
          </p:cNvPicPr>
          <p:nvPr/>
        </p:nvPicPr>
        <p:blipFill>
          <a:blip r:embed="rId5"/>
          <a:stretch>
            <a:fillRect/>
          </a:stretch>
        </p:blipFill>
        <p:spPr>
          <a:xfrm>
            <a:off x="0" y="5791200"/>
            <a:ext cx="12212955" cy="1026477"/>
          </a:xfrm>
          <a:prstGeom prst="rect">
            <a:avLst/>
          </a:prstGeom>
        </p:spPr>
      </p:pic>
      <p:pic>
        <p:nvPicPr>
          <p:cNvPr id="9" name="图片 8" descr="14"/>
          <p:cNvPicPr>
            <a:picLocks noChangeAspect="1"/>
          </p:cNvPicPr>
          <p:nvPr/>
        </p:nvPicPr>
        <p:blipFill>
          <a:blip r:embed="rId5"/>
          <a:stretch>
            <a:fillRect/>
          </a:stretch>
        </p:blipFill>
        <p:spPr>
          <a:xfrm>
            <a:off x="-20956" y="6019800"/>
            <a:ext cx="12212955" cy="805180"/>
          </a:xfrm>
          <a:prstGeom prst="rect">
            <a:avLst/>
          </a:prstGeom>
        </p:spPr>
      </p:pic>
      <p:sp>
        <p:nvSpPr>
          <p:cNvPr id="2" name="TextBox 1">
            <a:extLst>
              <a:ext uri="{FF2B5EF4-FFF2-40B4-BE49-F238E27FC236}">
                <a16:creationId xmlns:a16="http://schemas.microsoft.com/office/drawing/2014/main" id="{EC7E0809-A199-4CCB-8E2D-73B25C633211}"/>
              </a:ext>
            </a:extLst>
          </p:cNvPr>
          <p:cNvSpPr txBox="1"/>
          <p:nvPr/>
        </p:nvSpPr>
        <p:spPr>
          <a:xfrm>
            <a:off x="1590676" y="892711"/>
            <a:ext cx="9391650" cy="4832092"/>
          </a:xfrm>
          <a:prstGeom prst="rect">
            <a:avLst/>
          </a:prstGeom>
          <a:noFill/>
        </p:spPr>
        <p:txBody>
          <a:bodyPr wrap="square" rtlCol="0">
            <a:spAutoFit/>
          </a:bodyPr>
          <a:lstStyle/>
          <a:p>
            <a:pPr marL="457200" indent="-457200">
              <a:buFont typeface="Wingdings" panose="05000000000000000000" pitchFamily="2" charset="2"/>
              <a:buChar char="v"/>
            </a:pPr>
            <a:r>
              <a:rPr lang="en-GB" sz="2800" dirty="0">
                <a:solidFill>
                  <a:srgbClr val="DCDCDC"/>
                </a:solidFill>
                <a:latin typeface="Times New Roman" panose="02020603050405020304" pitchFamily="18" charset="0"/>
                <a:cs typeface="Times New Roman" panose="02020603050405020304" pitchFamily="18" charset="0"/>
              </a:rPr>
              <a:t>If the agent fails to buy the product from the Beer Company within that day, promoters will call the agent and ask them why did not they buy products and they report the reason to the staff members of the companies.</a:t>
            </a:r>
          </a:p>
          <a:p>
            <a:pPr marL="0" indent="0">
              <a:buNone/>
            </a:pPr>
            <a:r>
              <a:rPr lang="en-GB" sz="2800" dirty="0">
                <a:solidFill>
                  <a:srgbClr val="DCDCDC"/>
                </a:solidFill>
                <a:latin typeface="Times New Roman" panose="02020603050405020304" pitchFamily="18" charset="0"/>
                <a:cs typeface="Times New Roman" panose="02020603050405020304" pitchFamily="18" charset="0"/>
              </a:rPr>
              <a:t>❖Customers like Hotels, Restaurants, and Groceries make a </a:t>
            </a:r>
          </a:p>
          <a:p>
            <a:pPr marL="0" indent="0">
              <a:buNone/>
            </a:pPr>
            <a:r>
              <a:rPr lang="en-GB" sz="2800" dirty="0">
                <a:solidFill>
                  <a:srgbClr val="DCDCDC"/>
                </a:solidFill>
                <a:latin typeface="Times New Roman" panose="02020603050405020304" pitchFamily="18" charset="0"/>
                <a:cs typeface="Times New Roman" panose="02020603050405020304" pitchFamily="18" charset="0"/>
              </a:rPr>
              <a:t>   strong agreement with agents.</a:t>
            </a:r>
          </a:p>
          <a:p>
            <a:pPr marL="0" indent="0">
              <a:buNone/>
            </a:pPr>
            <a:r>
              <a:rPr lang="en-GB" sz="2800" dirty="0">
                <a:solidFill>
                  <a:srgbClr val="DCDCDC"/>
                </a:solidFill>
                <a:latin typeface="Times New Roman" panose="02020603050405020304" pitchFamily="18" charset="0"/>
                <a:cs typeface="Times New Roman" panose="02020603050405020304" pitchFamily="18" charset="0"/>
              </a:rPr>
              <a:t>❖Customers that using the company’s product are offered a lot </a:t>
            </a:r>
          </a:p>
          <a:p>
            <a:pPr marL="0" indent="0">
              <a:buNone/>
            </a:pPr>
            <a:r>
              <a:rPr lang="en-GB" sz="2800" dirty="0">
                <a:solidFill>
                  <a:srgbClr val="DCDCDC"/>
                </a:solidFill>
                <a:latin typeface="Times New Roman" panose="02020603050405020304" pitchFamily="18" charset="0"/>
                <a:cs typeface="Times New Roman" panose="02020603050405020304" pitchFamily="18" charset="0"/>
              </a:rPr>
              <a:t>    of materials for free like tables, chairs, draft machines, </a:t>
            </a:r>
          </a:p>
          <a:p>
            <a:pPr marL="0" indent="0">
              <a:buNone/>
            </a:pPr>
            <a:r>
              <a:rPr lang="en-GB" sz="2800" dirty="0">
                <a:solidFill>
                  <a:srgbClr val="DCDCDC"/>
                </a:solidFill>
                <a:latin typeface="Times New Roman" panose="02020603050405020304" pitchFamily="18" charset="0"/>
                <a:cs typeface="Times New Roman" panose="02020603050405020304" pitchFamily="18" charset="0"/>
              </a:rPr>
              <a:t>     umbrellas, towers, and more.</a:t>
            </a:r>
          </a:p>
          <a:p>
            <a:pPr marL="0" indent="0">
              <a:buNone/>
            </a:pPr>
            <a:r>
              <a:rPr lang="en-GB" sz="2800" dirty="0">
                <a:solidFill>
                  <a:srgbClr val="DCDCDC"/>
                </a:solidFill>
                <a:latin typeface="Times New Roman" panose="02020603050405020304" pitchFamily="18" charset="0"/>
                <a:cs typeface="Times New Roman" panose="02020603050405020304" pitchFamily="18" charset="0"/>
              </a:rPr>
              <a:t>❖If the customers stop their business, they should return the </a:t>
            </a:r>
          </a:p>
          <a:p>
            <a:pPr marL="0" indent="0">
              <a:buNone/>
            </a:pPr>
            <a:r>
              <a:rPr lang="en-GB" sz="2800" dirty="0">
                <a:solidFill>
                  <a:srgbClr val="DCDCDC"/>
                </a:solidFill>
                <a:latin typeface="Times New Roman" panose="02020603050405020304" pitchFamily="18" charset="0"/>
                <a:cs typeface="Times New Roman" panose="02020603050405020304" pitchFamily="18" charset="0"/>
              </a:rPr>
              <a:t>    materials to the Beer Company or pay the amount.</a:t>
            </a:r>
          </a:p>
        </p:txBody>
      </p:sp>
    </p:spTree>
    <p:custDataLst>
      <p:tags r:id="rId1"/>
    </p:custDataLst>
    <p:extLst>
      <p:ext uri="{BB962C8B-B14F-4D97-AF65-F5344CB8AC3E}">
        <p14:creationId xmlns:p14="http://schemas.microsoft.com/office/powerpoint/2010/main" val="299170873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7E3D18-AD69-4459-A070-5BA9A7B396FA}"/>
              </a:ext>
            </a:extLst>
          </p:cNvPr>
          <p:cNvPicPr>
            <a:picLocks noChangeAspect="1"/>
          </p:cNvPicPr>
          <p:nvPr/>
        </p:nvPicPr>
        <p:blipFill>
          <a:blip r:embed="rId4"/>
          <a:stretch>
            <a:fillRect/>
          </a:stretch>
        </p:blipFill>
        <p:spPr>
          <a:xfrm>
            <a:off x="4992995" y="962207"/>
            <a:ext cx="4596782" cy="4590686"/>
          </a:xfrm>
          <a:prstGeom prst="rect">
            <a:avLst/>
          </a:prstGeom>
        </p:spPr>
      </p:pic>
      <p:pic>
        <p:nvPicPr>
          <p:cNvPr id="7" name="图片 4" descr="09"/>
          <p:cNvPicPr>
            <a:picLocks noChangeAspect="1"/>
          </p:cNvPicPr>
          <p:nvPr/>
        </p:nvPicPr>
        <p:blipFill>
          <a:blip r:embed="rId5"/>
          <a:stretch>
            <a:fillRect/>
          </a:stretch>
        </p:blipFill>
        <p:spPr>
          <a:xfrm flipH="1" flipV="1">
            <a:off x="20320" y="1459865"/>
            <a:ext cx="6474460" cy="5383530"/>
          </a:xfrm>
          <a:prstGeom prst="rect">
            <a:avLst/>
          </a:prstGeom>
        </p:spPr>
      </p:pic>
      <p:sp>
        <p:nvSpPr>
          <p:cNvPr id="11" name="文本框 5"/>
          <p:cNvSpPr txBox="1"/>
          <p:nvPr/>
        </p:nvSpPr>
        <p:spPr>
          <a:xfrm>
            <a:off x="4190999" y="2921168"/>
            <a:ext cx="6715125"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PROPOSED SYSTEM</a:t>
            </a:r>
          </a:p>
        </p:txBody>
      </p:sp>
      <p:pic>
        <p:nvPicPr>
          <p:cNvPr id="2" name="Picture 1">
            <a:extLst>
              <a:ext uri="{FF2B5EF4-FFF2-40B4-BE49-F238E27FC236}">
                <a16:creationId xmlns:a16="http://schemas.microsoft.com/office/drawing/2014/main" id="{B5014616-AB9C-4EC3-B249-DCF8C19A7C47}"/>
              </a:ext>
            </a:extLst>
          </p:cNvPr>
          <p:cNvPicPr>
            <a:picLocks noChangeAspect="1"/>
          </p:cNvPicPr>
          <p:nvPr/>
        </p:nvPicPr>
        <p:blipFill>
          <a:blip r:embed="rId6"/>
          <a:stretch>
            <a:fillRect/>
          </a:stretch>
        </p:blipFill>
        <p:spPr>
          <a:xfrm rot="10800000">
            <a:off x="0" y="0"/>
            <a:ext cx="12192000" cy="803467"/>
          </a:xfrm>
          <a:prstGeom prst="rect">
            <a:avLst/>
          </a:prstGeom>
        </p:spPr>
      </p:pic>
      <p:pic>
        <p:nvPicPr>
          <p:cNvPr id="13" name="Picture 12">
            <a:extLst>
              <a:ext uri="{FF2B5EF4-FFF2-40B4-BE49-F238E27FC236}">
                <a16:creationId xmlns:a16="http://schemas.microsoft.com/office/drawing/2014/main" id="{3479E830-D55B-40E4-B615-1B828CDAD4C6}"/>
              </a:ext>
            </a:extLst>
          </p:cNvPr>
          <p:cNvPicPr>
            <a:picLocks noChangeAspect="1"/>
          </p:cNvPicPr>
          <p:nvPr/>
        </p:nvPicPr>
        <p:blipFill>
          <a:blip r:embed="rId6"/>
          <a:stretch>
            <a:fillRect/>
          </a:stretch>
        </p:blipFill>
        <p:spPr>
          <a:xfrm rot="10800000">
            <a:off x="20320" y="158740"/>
            <a:ext cx="12192000" cy="803467"/>
          </a:xfrm>
          <a:prstGeom prst="rect">
            <a:avLst/>
          </a:prstGeom>
          <a:ln>
            <a:noFill/>
          </a:ln>
          <a:effectLst/>
          <a:scene3d>
            <a:camera prst="orthographicFront">
              <a:rot lat="0" lon="0" rev="0"/>
            </a:camera>
            <a:lightRig rig="chilly" dir="t">
              <a:rot lat="0" lon="0" rev="18480000"/>
            </a:lightRig>
          </a:scene3d>
          <a:sp3d prstMaterial="clear">
            <a:bevelT h="63500"/>
          </a:sp3d>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
          <p:cNvPicPr>
            <a:picLocks noChangeAspect="1"/>
          </p:cNvPicPr>
          <p:nvPr/>
        </p:nvPicPr>
        <p:blipFill>
          <a:blip r:embed="rId4"/>
          <a:stretch>
            <a:fillRect/>
          </a:stretch>
        </p:blipFill>
        <p:spPr>
          <a:xfrm>
            <a:off x="-29210" y="4827270"/>
            <a:ext cx="12251055" cy="2067560"/>
          </a:xfrm>
          <a:prstGeom prst="rect">
            <a:avLst/>
          </a:prstGeom>
        </p:spPr>
      </p:pic>
      <p:pic>
        <p:nvPicPr>
          <p:cNvPr id="5" name="图片 4" descr="15"/>
          <p:cNvPicPr>
            <a:picLocks noChangeAspect="1"/>
          </p:cNvPicPr>
          <p:nvPr/>
        </p:nvPicPr>
        <p:blipFill>
          <a:blip r:embed="rId4"/>
          <a:stretch>
            <a:fillRect/>
          </a:stretch>
        </p:blipFill>
        <p:spPr>
          <a:xfrm rot="10800000">
            <a:off x="-29210" y="1905"/>
            <a:ext cx="12251055" cy="2067560"/>
          </a:xfrm>
          <a:prstGeom prst="rect">
            <a:avLst/>
          </a:prstGeom>
        </p:spPr>
      </p:pic>
      <p:sp>
        <p:nvSpPr>
          <p:cNvPr id="6" name="文本框 5"/>
          <p:cNvSpPr txBox="1"/>
          <p:nvPr/>
        </p:nvSpPr>
        <p:spPr>
          <a:xfrm>
            <a:off x="0" y="2716276"/>
            <a:ext cx="12192000" cy="1015663"/>
          </a:xfrm>
          <a:prstGeom prst="rect">
            <a:avLst/>
          </a:prstGeom>
          <a:noFill/>
        </p:spPr>
        <p:txBody>
          <a:bodyPr wrap="square" rtlCol="0">
            <a:spAutoFit/>
          </a:bodyPr>
          <a:lstStyle/>
          <a:p>
            <a:pPr algn="ctr"/>
            <a:r>
              <a:rPr lang="zh-CN" altLang="en-US" sz="6000" b="1" dirty="0">
                <a:solidFill>
                  <a:srgbClr val="1EE2F4"/>
                </a:solidFill>
                <a:ea typeface="字魂59号-创粗黑" panose="00000500000000000000" pitchFamily="2" charset="-122"/>
              </a:rPr>
              <a:t>Contents</a:t>
            </a:r>
          </a:p>
        </p:txBody>
      </p:sp>
      <p:grpSp>
        <p:nvGrpSpPr>
          <p:cNvPr id="22" name="组合 21"/>
          <p:cNvGrpSpPr/>
          <p:nvPr/>
        </p:nvGrpSpPr>
        <p:grpSpPr>
          <a:xfrm>
            <a:off x="0" y="3810000"/>
            <a:ext cx="12192000" cy="1631315"/>
            <a:chOff x="3429" y="6829"/>
            <a:chExt cx="12825" cy="2569"/>
          </a:xfrm>
        </p:grpSpPr>
        <p:sp>
          <p:nvSpPr>
            <p:cNvPr id="12" name="文本框 11"/>
            <p:cNvSpPr txBox="1"/>
            <p:nvPr/>
          </p:nvSpPr>
          <p:spPr>
            <a:xfrm>
              <a:off x="3429" y="6829"/>
              <a:ext cx="3013" cy="1696"/>
            </a:xfrm>
            <a:prstGeom prst="rect">
              <a:avLst/>
            </a:prstGeom>
            <a:noFill/>
          </p:spPr>
          <p:txBody>
            <a:bodyPr wrap="square" rtlCol="0">
              <a:spAutoFit/>
            </a:bodyPr>
            <a:lstStyle/>
            <a:p>
              <a:pPr algn="ctr"/>
              <a:r>
                <a:rPr lang="en-US" altLang="zh-CN" sz="3600" dirty="0">
                  <a:solidFill>
                    <a:schemeClr val="bg1"/>
                  </a:solidFill>
                  <a:ea typeface="字魂59号-创粗黑" panose="00000500000000000000" pitchFamily="2" charset="-122"/>
                </a:rPr>
                <a:t>01. </a:t>
              </a:r>
              <a:r>
                <a:rPr lang="en-US" altLang="zh-CN" sz="2800" dirty="0">
                  <a:solidFill>
                    <a:schemeClr val="bg1"/>
                  </a:solidFill>
                  <a:ea typeface="字魂59号-创粗黑" panose="00000500000000000000" pitchFamily="2" charset="-122"/>
                </a:rPr>
                <a:t>INTRODUCTION</a:t>
              </a:r>
            </a:p>
          </p:txBody>
        </p:sp>
        <p:sp>
          <p:nvSpPr>
            <p:cNvPr id="9" name="文本框 8"/>
            <p:cNvSpPr txBox="1"/>
            <p:nvPr/>
          </p:nvSpPr>
          <p:spPr>
            <a:xfrm>
              <a:off x="6692" y="6829"/>
              <a:ext cx="3013" cy="1696"/>
            </a:xfrm>
            <a:prstGeom prst="rect">
              <a:avLst/>
            </a:prstGeom>
            <a:noFill/>
          </p:spPr>
          <p:txBody>
            <a:bodyPr wrap="square" rtlCol="0">
              <a:spAutoFit/>
            </a:bodyPr>
            <a:lstStyle/>
            <a:p>
              <a:pPr algn="ctr"/>
              <a:r>
                <a:rPr lang="tr-TR" altLang="zh-CN" sz="3600" dirty="0">
                  <a:solidFill>
                    <a:schemeClr val="bg1"/>
                  </a:solidFill>
                  <a:ea typeface="字魂59号-创粗黑" panose="00000500000000000000" pitchFamily="2" charset="-122"/>
                </a:rPr>
                <a:t>02.</a:t>
              </a:r>
              <a:endParaRPr lang="en-US" altLang="zh-CN" sz="3600" dirty="0">
                <a:solidFill>
                  <a:schemeClr val="bg1"/>
                </a:solidFill>
                <a:ea typeface="字魂59号-创粗黑" panose="00000500000000000000" pitchFamily="2" charset="-122"/>
              </a:endParaRPr>
            </a:p>
            <a:p>
              <a:pPr algn="ctr"/>
              <a:r>
                <a:rPr lang="en-US" altLang="zh-CN" sz="2800" dirty="0">
                  <a:solidFill>
                    <a:schemeClr val="bg1"/>
                  </a:solidFill>
                  <a:ea typeface="字魂59号-创粗黑" panose="00000500000000000000" pitchFamily="2" charset="-122"/>
                </a:rPr>
                <a:t>EXISTING SYSTEM</a:t>
              </a:r>
            </a:p>
          </p:txBody>
        </p:sp>
        <p:sp>
          <p:nvSpPr>
            <p:cNvPr id="17" name="文本框 16"/>
            <p:cNvSpPr txBox="1"/>
            <p:nvPr/>
          </p:nvSpPr>
          <p:spPr>
            <a:xfrm>
              <a:off x="9960" y="6829"/>
              <a:ext cx="3281" cy="2569"/>
            </a:xfrm>
            <a:prstGeom prst="rect">
              <a:avLst/>
            </a:prstGeom>
            <a:noFill/>
          </p:spPr>
          <p:txBody>
            <a:bodyPr wrap="square" rtlCol="0">
              <a:spAutoFit/>
            </a:bodyPr>
            <a:lstStyle/>
            <a:p>
              <a:pPr algn="ctr"/>
              <a:r>
                <a:rPr lang="tr-TR" altLang="zh-CN" sz="3600" dirty="0">
                  <a:solidFill>
                    <a:schemeClr val="bg1"/>
                  </a:solidFill>
                  <a:ea typeface="字魂59号-创粗黑" panose="00000500000000000000" pitchFamily="2" charset="-122"/>
                </a:rPr>
                <a:t>03.</a:t>
              </a:r>
              <a:endParaRPr lang="en-US" altLang="zh-CN" sz="3600" dirty="0">
                <a:solidFill>
                  <a:schemeClr val="bg1"/>
                </a:solidFill>
                <a:ea typeface="字魂59号-创粗黑" panose="00000500000000000000" pitchFamily="2" charset="-122"/>
              </a:endParaRPr>
            </a:p>
            <a:p>
              <a:pPr algn="ctr"/>
              <a:r>
                <a:rPr lang="en-US" altLang="zh-CN" sz="2800" dirty="0">
                  <a:solidFill>
                    <a:schemeClr val="bg1"/>
                  </a:solidFill>
                  <a:ea typeface="字魂59号-创粗黑" panose="00000500000000000000" pitchFamily="2" charset="-122"/>
                </a:rPr>
                <a:t>PROPOSED SYSTEM</a:t>
              </a:r>
              <a:endParaRPr lang="tr-TR" altLang="zh-CN" sz="2800" dirty="0">
                <a:solidFill>
                  <a:schemeClr val="bg1"/>
                </a:solidFill>
                <a:ea typeface="字魂59号-创粗黑" panose="00000500000000000000" pitchFamily="2" charset="-122"/>
              </a:endParaRPr>
            </a:p>
            <a:p>
              <a:pPr algn="ctr"/>
              <a:endParaRPr lang="en-US" altLang="zh-CN" sz="3600" dirty="0">
                <a:solidFill>
                  <a:schemeClr val="bg1"/>
                </a:solidFill>
                <a:ea typeface="字魂59号-创粗黑" panose="00000500000000000000" pitchFamily="2" charset="-122"/>
              </a:endParaRPr>
            </a:p>
          </p:txBody>
        </p:sp>
        <p:sp>
          <p:nvSpPr>
            <p:cNvPr id="20" name="文本框 19"/>
            <p:cNvSpPr txBox="1"/>
            <p:nvPr/>
          </p:nvSpPr>
          <p:spPr>
            <a:xfrm>
              <a:off x="13241" y="6829"/>
              <a:ext cx="3013" cy="1696"/>
            </a:xfrm>
            <a:prstGeom prst="rect">
              <a:avLst/>
            </a:prstGeom>
            <a:noFill/>
          </p:spPr>
          <p:txBody>
            <a:bodyPr wrap="square" rtlCol="0">
              <a:spAutoFit/>
            </a:bodyPr>
            <a:lstStyle/>
            <a:p>
              <a:pPr algn="ctr"/>
              <a:r>
                <a:rPr lang="tr-TR" altLang="zh-CN" sz="3600" dirty="0">
                  <a:solidFill>
                    <a:schemeClr val="bg1"/>
                  </a:solidFill>
                  <a:ea typeface="字魂59号-创粗黑" panose="00000500000000000000" pitchFamily="2" charset="-122"/>
                </a:rPr>
                <a:t>04.</a:t>
              </a:r>
              <a:endParaRPr lang="en-US" altLang="zh-CN" sz="3600" dirty="0">
                <a:solidFill>
                  <a:schemeClr val="bg1"/>
                </a:solidFill>
                <a:ea typeface="字魂59号-创粗黑" panose="00000500000000000000" pitchFamily="2" charset="-122"/>
              </a:endParaRPr>
            </a:p>
            <a:p>
              <a:pPr algn="ctr"/>
              <a:r>
                <a:rPr lang="en-US" altLang="zh-CN" sz="2800" dirty="0">
                  <a:solidFill>
                    <a:schemeClr val="bg1"/>
                  </a:solidFill>
                  <a:ea typeface="字魂59号-创粗黑" panose="00000500000000000000" pitchFamily="2" charset="-122"/>
                </a:rPr>
                <a:t>SYSTEM DESIGN</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12200255" cy="2325370"/>
            <a:chOff x="-13" y="-9"/>
            <a:chExt cx="19213" cy="3662"/>
          </a:xfrm>
        </p:grpSpPr>
        <p:sp>
          <p:nvSpPr>
            <p:cNvPr id="15" name="文本框 14"/>
            <p:cNvSpPr txBox="1"/>
            <p:nvPr/>
          </p:nvSpPr>
          <p:spPr>
            <a:xfrm>
              <a:off x="7380" y="465"/>
              <a:ext cx="11820" cy="1018"/>
            </a:xfrm>
            <a:prstGeom prst="rect">
              <a:avLst/>
            </a:prstGeom>
            <a:noFill/>
          </p:spPr>
          <p:txBody>
            <a:bodyPr wrap="square" rtlCol="0">
              <a:spAutoFit/>
            </a:bodyPr>
            <a:lstStyle/>
            <a:p>
              <a:pPr algn="r"/>
              <a:r>
                <a:rPr lang="en-US" altLang="zh-CN" sz="3600" b="1" dirty="0">
                  <a:solidFill>
                    <a:schemeClr val="bg1"/>
                  </a:solidFill>
                  <a:latin typeface="Arial Black" panose="020B0A04020102020204" pitchFamily="34" charset="0"/>
                  <a:ea typeface="字魂59号-创粗黑" panose="00000500000000000000" pitchFamily="2" charset="-122"/>
                </a:rPr>
                <a:t>FUNCTIONAL REQUIREMENT</a:t>
              </a: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pic>
        <p:nvPicPr>
          <p:cNvPr id="4" name="图片 3" descr="14"/>
          <p:cNvPicPr>
            <a:picLocks noChangeAspect="1"/>
          </p:cNvPicPr>
          <p:nvPr/>
        </p:nvPicPr>
        <p:blipFill>
          <a:blip r:embed="rId5"/>
          <a:stretch>
            <a:fillRect/>
          </a:stretch>
        </p:blipFill>
        <p:spPr>
          <a:xfrm>
            <a:off x="-7620" y="4697095"/>
            <a:ext cx="12212955" cy="2165985"/>
          </a:xfrm>
          <a:prstGeom prst="rect">
            <a:avLst/>
          </a:prstGeom>
        </p:spPr>
      </p:pic>
      <p:pic>
        <p:nvPicPr>
          <p:cNvPr id="9" name="图片 8" descr="14"/>
          <p:cNvPicPr>
            <a:picLocks noChangeAspect="1"/>
          </p:cNvPicPr>
          <p:nvPr/>
        </p:nvPicPr>
        <p:blipFill>
          <a:blip r:embed="rId5"/>
          <a:stretch>
            <a:fillRect/>
          </a:stretch>
        </p:blipFill>
        <p:spPr>
          <a:xfrm>
            <a:off x="-10795" y="6010275"/>
            <a:ext cx="12212955" cy="852805"/>
          </a:xfrm>
          <a:prstGeom prst="rect">
            <a:avLst/>
          </a:prstGeom>
        </p:spPr>
      </p:pic>
      <p:sp>
        <p:nvSpPr>
          <p:cNvPr id="16" name="文本框 15"/>
          <p:cNvSpPr txBox="1"/>
          <p:nvPr/>
        </p:nvSpPr>
        <p:spPr>
          <a:xfrm>
            <a:off x="2333625" y="1144935"/>
            <a:ext cx="8601075" cy="3108543"/>
          </a:xfrm>
          <a:prstGeom prst="rect">
            <a:avLst/>
          </a:prstGeom>
          <a:noFill/>
        </p:spPr>
        <p:txBody>
          <a:bodyPr wrap="square" rtlCol="0">
            <a:spAutoFit/>
            <a:scene3d>
              <a:camera prst="orthographicFront"/>
              <a:lightRig rig="threePt" dir="t"/>
            </a:scene3d>
            <a:sp3d contourW="12700"/>
          </a:bodyPr>
          <a:lstStyle/>
          <a:p>
            <a:pPr marL="0" indent="0">
              <a:buNone/>
            </a:pPr>
            <a:r>
              <a:rPr lang="en-US" sz="2800" dirty="0">
                <a:solidFill>
                  <a:srgbClr val="DCDCDC"/>
                </a:solidFill>
                <a:latin typeface="Times New Roman" panose="02020603050405020304" pitchFamily="18" charset="0"/>
                <a:cs typeface="Times New Roman" panose="02020603050405020304" pitchFamily="18" charset="0"/>
              </a:rPr>
              <a:t>•Admin adds new distributors(agents).</a:t>
            </a:r>
          </a:p>
          <a:p>
            <a:pPr marL="0" indent="0">
              <a:buNone/>
            </a:pPr>
            <a:r>
              <a:rPr lang="en-US" sz="2800" dirty="0">
                <a:solidFill>
                  <a:srgbClr val="DCDCDC"/>
                </a:solidFill>
                <a:latin typeface="Times New Roman" panose="02020603050405020304" pitchFamily="18" charset="0"/>
                <a:cs typeface="Times New Roman" panose="02020603050405020304" pitchFamily="18" charset="0"/>
              </a:rPr>
              <a:t>•Customers able to register in the system through the web-application.</a:t>
            </a:r>
          </a:p>
          <a:p>
            <a:pPr marL="0" indent="0">
              <a:buNone/>
            </a:pPr>
            <a:r>
              <a:rPr lang="en-US" sz="2800" dirty="0">
                <a:solidFill>
                  <a:srgbClr val="DCDCDC"/>
                </a:solidFill>
                <a:latin typeface="Times New Roman" panose="02020603050405020304" pitchFamily="18" charset="0"/>
                <a:cs typeface="Times New Roman" panose="02020603050405020304" pitchFamily="18" charset="0"/>
              </a:rPr>
              <a:t>•Customers and agents can order products and make online payment.</a:t>
            </a:r>
          </a:p>
          <a:p>
            <a:pPr marL="0" indent="0">
              <a:buNone/>
            </a:pPr>
            <a:r>
              <a:rPr lang="en-US" sz="2800" dirty="0">
                <a:solidFill>
                  <a:srgbClr val="DCDCDC"/>
                </a:solidFill>
                <a:latin typeface="Times New Roman" panose="02020603050405020304" pitchFamily="18" charset="0"/>
                <a:cs typeface="Times New Roman" panose="02020603050405020304" pitchFamily="18" charset="0"/>
              </a:rPr>
              <a:t>•Agents and the company are able to generate report of transactions. The company schedules the agent orders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12200255" cy="2325370"/>
            <a:chOff x="-13" y="-9"/>
            <a:chExt cx="19213" cy="3662"/>
          </a:xfrm>
        </p:grpSpPr>
        <p:sp>
          <p:nvSpPr>
            <p:cNvPr id="15" name="文本框 14"/>
            <p:cNvSpPr txBox="1"/>
            <p:nvPr/>
          </p:nvSpPr>
          <p:spPr>
            <a:xfrm>
              <a:off x="4410" y="465"/>
              <a:ext cx="14790" cy="1018"/>
            </a:xfrm>
            <a:prstGeom prst="rect">
              <a:avLst/>
            </a:prstGeom>
            <a:noFill/>
          </p:spPr>
          <p:txBody>
            <a:bodyPr wrap="square" rtlCol="0">
              <a:spAutoFit/>
            </a:bodyPr>
            <a:lstStyle/>
            <a:p>
              <a:pPr algn="r"/>
              <a:r>
                <a:rPr lang="en-US" altLang="zh-CN" sz="3600" b="1" dirty="0">
                  <a:solidFill>
                    <a:schemeClr val="bg1"/>
                  </a:solidFill>
                  <a:latin typeface="Arial Black" panose="020B0A04020102020204" pitchFamily="34" charset="0"/>
                  <a:ea typeface="字魂59号-创粗黑" panose="00000500000000000000" pitchFamily="2" charset="-122"/>
                </a:rPr>
                <a:t>NON-FUNCTIONAL REQUIREMENT</a:t>
              </a: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pic>
        <p:nvPicPr>
          <p:cNvPr id="4" name="图片 3" descr="14"/>
          <p:cNvPicPr>
            <a:picLocks noChangeAspect="1"/>
          </p:cNvPicPr>
          <p:nvPr/>
        </p:nvPicPr>
        <p:blipFill>
          <a:blip r:embed="rId5"/>
          <a:stretch>
            <a:fillRect/>
          </a:stretch>
        </p:blipFill>
        <p:spPr>
          <a:xfrm>
            <a:off x="-7620" y="5191125"/>
            <a:ext cx="12212955" cy="1671955"/>
          </a:xfrm>
          <a:prstGeom prst="rect">
            <a:avLst/>
          </a:prstGeom>
        </p:spPr>
      </p:pic>
      <p:pic>
        <p:nvPicPr>
          <p:cNvPr id="9" name="图片 8" descr="14"/>
          <p:cNvPicPr>
            <a:picLocks noChangeAspect="1"/>
          </p:cNvPicPr>
          <p:nvPr/>
        </p:nvPicPr>
        <p:blipFill>
          <a:blip r:embed="rId5"/>
          <a:stretch>
            <a:fillRect/>
          </a:stretch>
        </p:blipFill>
        <p:spPr>
          <a:xfrm>
            <a:off x="-10795" y="6010275"/>
            <a:ext cx="12212955" cy="852805"/>
          </a:xfrm>
          <a:prstGeom prst="rect">
            <a:avLst/>
          </a:prstGeom>
        </p:spPr>
      </p:pic>
      <p:sp>
        <p:nvSpPr>
          <p:cNvPr id="16" name="文本框 15"/>
          <p:cNvSpPr txBox="1"/>
          <p:nvPr/>
        </p:nvSpPr>
        <p:spPr>
          <a:xfrm>
            <a:off x="1866899" y="1392583"/>
            <a:ext cx="9858375" cy="3539430"/>
          </a:xfrm>
          <a:prstGeom prst="rect">
            <a:avLst/>
          </a:prstGeom>
          <a:noFill/>
        </p:spPr>
        <p:txBody>
          <a:bodyPr wrap="square" rtlCol="0">
            <a:spAutoFit/>
            <a:scene3d>
              <a:camera prst="orthographicFront"/>
              <a:lightRig rig="threePt" dir="t"/>
            </a:scene3d>
            <a:sp3d contourW="12700"/>
          </a:bodyPr>
          <a:lstStyle/>
          <a:p>
            <a:pPr marL="457200" indent="-457200">
              <a:buFont typeface="Arial" panose="020B0604020202020204" pitchFamily="34" charset="0"/>
              <a:buChar char="•"/>
            </a:pPr>
            <a:r>
              <a:rPr lang="en-GB" sz="3200" dirty="0">
                <a:solidFill>
                  <a:srgbClr val="DCDCDC"/>
                </a:solidFill>
                <a:latin typeface="Times New Roman" panose="02020603050405020304" pitchFamily="18" charset="0"/>
                <a:cs typeface="Times New Roman" panose="02020603050405020304" pitchFamily="18" charset="0"/>
              </a:rPr>
              <a:t>Usability: Our system should be user friendly and attractive for users.</a:t>
            </a:r>
          </a:p>
          <a:p>
            <a:pPr marL="457200" indent="-457200">
              <a:buFont typeface="Arial" panose="020B0604020202020204" pitchFamily="34" charset="0"/>
              <a:buChar char="•"/>
            </a:pPr>
            <a:r>
              <a:rPr lang="en-GB" sz="3200" dirty="0">
                <a:solidFill>
                  <a:srgbClr val="DCDCDC"/>
                </a:solidFill>
                <a:latin typeface="Times New Roman" panose="02020603050405020304" pitchFamily="18" charset="0"/>
                <a:cs typeface="Times New Roman" panose="02020603050405020304" pitchFamily="18" charset="0"/>
              </a:rPr>
              <a:t>Performance: Our system should perform tasks as fast as possible,</a:t>
            </a:r>
          </a:p>
          <a:p>
            <a:pPr marL="457200" indent="-457200">
              <a:buFont typeface="Arial" panose="020B0604020202020204" pitchFamily="34" charset="0"/>
              <a:buChar char="•"/>
            </a:pPr>
            <a:r>
              <a:rPr lang="en-GB" sz="3200" dirty="0">
                <a:solidFill>
                  <a:srgbClr val="DCDCDC"/>
                </a:solidFill>
                <a:latin typeface="Times New Roman" panose="02020603050405020304" pitchFamily="18" charset="0"/>
                <a:cs typeface="Times New Roman" panose="02020603050405020304" pitchFamily="18" charset="0"/>
              </a:rPr>
              <a:t>Security: Our system should be able to provide security for all system users regarding privacy, authentication/ authorization when login and more…</a:t>
            </a:r>
          </a:p>
        </p:txBody>
      </p:sp>
    </p:spTree>
    <p:custDataLst>
      <p:tags r:id="rId1"/>
    </p:custDataLst>
    <p:extLst>
      <p:ext uri="{BB962C8B-B14F-4D97-AF65-F5344CB8AC3E}">
        <p14:creationId xmlns:p14="http://schemas.microsoft.com/office/powerpoint/2010/main" val="173152361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FA659B-95BB-46EE-8710-2CADAD1FF62B}"/>
              </a:ext>
            </a:extLst>
          </p:cNvPr>
          <p:cNvPicPr>
            <a:picLocks noChangeAspect="1"/>
          </p:cNvPicPr>
          <p:nvPr/>
        </p:nvPicPr>
        <p:blipFill>
          <a:blip r:embed="rId4"/>
          <a:stretch>
            <a:fillRect/>
          </a:stretch>
        </p:blipFill>
        <p:spPr>
          <a:xfrm>
            <a:off x="1030944" y="-34462"/>
            <a:ext cx="7231911" cy="6926923"/>
          </a:xfrm>
          <a:prstGeom prst="rect">
            <a:avLst/>
          </a:prstGeom>
        </p:spPr>
      </p:pic>
      <p:grpSp>
        <p:nvGrpSpPr>
          <p:cNvPr id="7" name="组合 6"/>
          <p:cNvGrpSpPr/>
          <p:nvPr/>
        </p:nvGrpSpPr>
        <p:grpSpPr>
          <a:xfrm>
            <a:off x="-8255" y="-5715"/>
            <a:ext cx="12210415" cy="2325370"/>
            <a:chOff x="-13" y="-9"/>
            <a:chExt cx="19229" cy="3662"/>
          </a:xfrm>
        </p:grpSpPr>
        <p:sp>
          <p:nvSpPr>
            <p:cNvPr id="15" name="文本框 14"/>
            <p:cNvSpPr txBox="1"/>
            <p:nvPr/>
          </p:nvSpPr>
          <p:spPr>
            <a:xfrm>
              <a:off x="4426" y="272"/>
              <a:ext cx="14790" cy="1018"/>
            </a:xfrm>
            <a:prstGeom prst="rect">
              <a:avLst/>
            </a:prstGeom>
            <a:noFill/>
          </p:spPr>
          <p:txBody>
            <a:bodyPr wrap="square" rtlCol="0">
              <a:spAutoFit/>
            </a:bodyPr>
            <a:lstStyle/>
            <a:p>
              <a:pPr algn="r"/>
              <a:r>
                <a:rPr lang="en-US" altLang="zh-CN" sz="3600" b="1" dirty="0">
                  <a:solidFill>
                    <a:schemeClr val="bg1"/>
                  </a:solidFill>
                  <a:latin typeface="Arial Black" panose="020B0A04020102020204" pitchFamily="34" charset="0"/>
                  <a:ea typeface="字魂59号-创粗黑" panose="00000500000000000000" pitchFamily="2" charset="-122"/>
                </a:rPr>
                <a:t>Use case model</a:t>
              </a:r>
            </a:p>
          </p:txBody>
        </p:sp>
        <p:pic>
          <p:nvPicPr>
            <p:cNvPr id="5" name="图片 4" descr="10"/>
            <p:cNvPicPr>
              <a:picLocks noChangeAspect="1"/>
            </p:cNvPicPr>
            <p:nvPr/>
          </p:nvPicPr>
          <p:blipFill>
            <a:blip r:embed="rId5"/>
            <a:stretch>
              <a:fillRect/>
            </a:stretch>
          </p:blipFill>
          <p:spPr>
            <a:xfrm rot="16200000" flipV="1">
              <a:off x="-856" y="834"/>
              <a:ext cx="3662" cy="1975"/>
            </a:xfrm>
            <a:prstGeom prst="rect">
              <a:avLst/>
            </a:prstGeom>
          </p:spPr>
        </p:pic>
      </p:grpSp>
      <p:pic>
        <p:nvPicPr>
          <p:cNvPr id="3" name="Picture 2">
            <a:extLst>
              <a:ext uri="{FF2B5EF4-FFF2-40B4-BE49-F238E27FC236}">
                <a16:creationId xmlns:a16="http://schemas.microsoft.com/office/drawing/2014/main" id="{7ABD62C5-9CCD-4AC0-9D8C-A6608FD7E7D7}"/>
              </a:ext>
            </a:extLst>
          </p:cNvPr>
          <p:cNvPicPr>
            <a:picLocks noChangeAspect="1"/>
          </p:cNvPicPr>
          <p:nvPr/>
        </p:nvPicPr>
        <p:blipFill>
          <a:blip r:embed="rId6"/>
          <a:stretch>
            <a:fillRect/>
          </a:stretch>
        </p:blipFill>
        <p:spPr>
          <a:xfrm rot="16200000">
            <a:off x="7629335" y="2285174"/>
            <a:ext cx="4991100" cy="4154550"/>
          </a:xfrm>
          <a:prstGeom prst="rect">
            <a:avLst/>
          </a:prstGeom>
        </p:spPr>
      </p:pic>
    </p:spTree>
    <p:custDataLst>
      <p:tags r:id="rId1"/>
    </p:custDataLst>
    <p:extLst>
      <p:ext uri="{BB962C8B-B14F-4D97-AF65-F5344CB8AC3E}">
        <p14:creationId xmlns:p14="http://schemas.microsoft.com/office/powerpoint/2010/main" val="115513099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7E3D18-AD69-4459-A070-5BA9A7B396FA}"/>
              </a:ext>
            </a:extLst>
          </p:cNvPr>
          <p:cNvPicPr>
            <a:picLocks noChangeAspect="1"/>
          </p:cNvPicPr>
          <p:nvPr/>
        </p:nvPicPr>
        <p:blipFill>
          <a:blip r:embed="rId4"/>
          <a:stretch>
            <a:fillRect/>
          </a:stretch>
        </p:blipFill>
        <p:spPr>
          <a:xfrm>
            <a:off x="5250170" y="962208"/>
            <a:ext cx="4596782" cy="4590686"/>
          </a:xfrm>
          <a:prstGeom prst="rect">
            <a:avLst/>
          </a:prstGeom>
        </p:spPr>
      </p:pic>
      <p:pic>
        <p:nvPicPr>
          <p:cNvPr id="7" name="图片 4" descr="09"/>
          <p:cNvPicPr>
            <a:picLocks noChangeAspect="1"/>
          </p:cNvPicPr>
          <p:nvPr/>
        </p:nvPicPr>
        <p:blipFill>
          <a:blip r:embed="rId5"/>
          <a:stretch>
            <a:fillRect/>
          </a:stretch>
        </p:blipFill>
        <p:spPr>
          <a:xfrm flipH="1" flipV="1">
            <a:off x="20320" y="1459865"/>
            <a:ext cx="6474460" cy="5383530"/>
          </a:xfrm>
          <a:prstGeom prst="rect">
            <a:avLst/>
          </a:prstGeom>
        </p:spPr>
      </p:pic>
      <p:sp>
        <p:nvSpPr>
          <p:cNvPr id="11" name="文本框 5"/>
          <p:cNvSpPr txBox="1"/>
          <p:nvPr/>
        </p:nvSpPr>
        <p:spPr>
          <a:xfrm>
            <a:off x="5067299" y="2921168"/>
            <a:ext cx="6715125"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SYSTEM DESIGN</a:t>
            </a:r>
          </a:p>
        </p:txBody>
      </p:sp>
      <p:pic>
        <p:nvPicPr>
          <p:cNvPr id="2" name="Picture 1">
            <a:extLst>
              <a:ext uri="{FF2B5EF4-FFF2-40B4-BE49-F238E27FC236}">
                <a16:creationId xmlns:a16="http://schemas.microsoft.com/office/drawing/2014/main" id="{B5014616-AB9C-4EC3-B249-DCF8C19A7C47}"/>
              </a:ext>
            </a:extLst>
          </p:cNvPr>
          <p:cNvPicPr>
            <a:picLocks noChangeAspect="1"/>
          </p:cNvPicPr>
          <p:nvPr/>
        </p:nvPicPr>
        <p:blipFill>
          <a:blip r:embed="rId6"/>
          <a:stretch>
            <a:fillRect/>
          </a:stretch>
        </p:blipFill>
        <p:spPr>
          <a:xfrm rot="10800000">
            <a:off x="0" y="0"/>
            <a:ext cx="12192000" cy="803467"/>
          </a:xfrm>
          <a:prstGeom prst="rect">
            <a:avLst/>
          </a:prstGeom>
        </p:spPr>
      </p:pic>
      <p:pic>
        <p:nvPicPr>
          <p:cNvPr id="13" name="Picture 12">
            <a:extLst>
              <a:ext uri="{FF2B5EF4-FFF2-40B4-BE49-F238E27FC236}">
                <a16:creationId xmlns:a16="http://schemas.microsoft.com/office/drawing/2014/main" id="{3479E830-D55B-40E4-B615-1B828CDAD4C6}"/>
              </a:ext>
            </a:extLst>
          </p:cNvPr>
          <p:cNvPicPr>
            <a:picLocks noChangeAspect="1"/>
          </p:cNvPicPr>
          <p:nvPr/>
        </p:nvPicPr>
        <p:blipFill>
          <a:blip r:embed="rId6"/>
          <a:stretch>
            <a:fillRect/>
          </a:stretch>
        </p:blipFill>
        <p:spPr>
          <a:xfrm rot="10800000">
            <a:off x="20320" y="158740"/>
            <a:ext cx="12192000" cy="803467"/>
          </a:xfrm>
          <a:prstGeom prst="rect">
            <a:avLst/>
          </a:prstGeom>
          <a:ln>
            <a:noFill/>
          </a:ln>
          <a:effectLst/>
          <a:scene3d>
            <a:camera prst="orthographicFront">
              <a:rot lat="0" lon="0" rev="0"/>
            </a:camera>
            <a:lightRig rig="chilly" dir="t">
              <a:rot lat="0" lon="0" rev="18480000"/>
            </a:lightRig>
          </a:scene3d>
          <a:sp3d prstMaterial="clear">
            <a:bevelT h="63500"/>
          </a:sp3d>
        </p:spPr>
      </p:pic>
    </p:spTree>
    <p:custDataLst>
      <p:tags r:id="rId1"/>
    </p:custDataLst>
    <p:extLst>
      <p:ext uri="{BB962C8B-B14F-4D97-AF65-F5344CB8AC3E}">
        <p14:creationId xmlns:p14="http://schemas.microsoft.com/office/powerpoint/2010/main" val="208693858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12189460" cy="2325370"/>
            <a:chOff x="-13" y="-9"/>
            <a:chExt cx="19196" cy="3662"/>
          </a:xfrm>
        </p:grpSpPr>
        <p:sp>
          <p:nvSpPr>
            <p:cNvPr id="15" name="文本框 14"/>
            <p:cNvSpPr txBox="1"/>
            <p:nvPr/>
          </p:nvSpPr>
          <p:spPr>
            <a:xfrm>
              <a:off x="3525" y="514"/>
              <a:ext cx="15658" cy="121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US" sz="4400" dirty="0">
                  <a:solidFill>
                    <a:srgbClr val="FFFFFF"/>
                  </a:solidFill>
                  <a:latin typeface="Arial Black" panose="020B0A04020102020204" pitchFamily="34" charset="0"/>
                </a:rPr>
                <a:t>l Proposed system architecture </a:t>
              </a:r>
              <a:endParaRPr lang="en-US" altLang="zh-CN" sz="3600" b="1" dirty="0">
                <a:solidFill>
                  <a:srgbClr val="FFFFFF"/>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sp>
        <p:nvSpPr>
          <p:cNvPr id="16" name="文本框 15"/>
          <p:cNvSpPr txBox="1"/>
          <p:nvPr/>
        </p:nvSpPr>
        <p:spPr>
          <a:xfrm>
            <a:off x="1066800" y="1242058"/>
            <a:ext cx="10609263" cy="3970318"/>
          </a:xfrm>
          <a:prstGeom prst="rect">
            <a:avLst/>
          </a:prstGeom>
          <a:noFill/>
        </p:spPr>
        <p:txBody>
          <a:bodyPr wrap="square" rtlCol="0">
            <a:spAutoFit/>
            <a:scene3d>
              <a:camera prst="orthographicFront"/>
              <a:lightRig rig="threePt" dir="t"/>
            </a:scene3d>
            <a:sp3d contourW="12700"/>
          </a:bodyPr>
          <a:lstStyle/>
          <a:p>
            <a:pPr algn="r"/>
            <a:r>
              <a:rPr lang="en-GB" sz="2800" dirty="0">
                <a:solidFill>
                  <a:srgbClr val="FFFFFF"/>
                </a:solidFill>
                <a:latin typeface="Times New Roman" panose="02020603050405020304" pitchFamily="18" charset="0"/>
                <a:cs typeface="Times New Roman" panose="02020603050405020304" pitchFamily="18" charset="0"/>
              </a:rPr>
              <a:t>OUR SYSTEM USES A THREE-TIER ARCHITECTURE.</a:t>
            </a:r>
          </a:p>
          <a:p>
            <a:pPr algn="r"/>
            <a:r>
              <a:rPr lang="en-GB" sz="2800" dirty="0">
                <a:solidFill>
                  <a:srgbClr val="FFFFFF"/>
                </a:solidFill>
                <a:latin typeface="Times New Roman" panose="02020603050405020304" pitchFamily="18" charset="0"/>
                <a:cs typeface="Times New Roman" panose="02020603050405020304" pitchFamily="18" charset="0"/>
              </a:rPr>
              <a:t> </a:t>
            </a:r>
          </a:p>
          <a:p>
            <a:pPr algn="just"/>
            <a:r>
              <a:rPr lang="en-GB" sz="2800" b="1" dirty="0">
                <a:solidFill>
                  <a:srgbClr val="FFFFFF"/>
                </a:solidFill>
                <a:latin typeface="Times New Roman" panose="02020603050405020304" pitchFamily="18" charset="0"/>
                <a:cs typeface="Times New Roman" panose="02020603050405020304" pitchFamily="18" charset="0"/>
              </a:rPr>
              <a:t>Client-side: </a:t>
            </a:r>
            <a:r>
              <a:rPr lang="en-GB" sz="2800" dirty="0">
                <a:solidFill>
                  <a:srgbClr val="DCDCDC"/>
                </a:solidFill>
                <a:latin typeface="Times New Roman" panose="02020603050405020304" pitchFamily="18" charset="0"/>
                <a:cs typeface="Times New Roman" panose="02020603050405020304" pitchFamily="18" charset="0"/>
              </a:rPr>
              <a:t>here in the client-side Company admin, agent admin, sales and finance admin, and customers.</a:t>
            </a:r>
          </a:p>
          <a:p>
            <a:pPr algn="just"/>
            <a:r>
              <a:rPr lang="en-GB" sz="2800" b="1" dirty="0">
                <a:solidFill>
                  <a:srgbClr val="FFFFFF"/>
                </a:solidFill>
                <a:latin typeface="Times New Roman" panose="02020603050405020304" pitchFamily="18" charset="0"/>
                <a:cs typeface="Times New Roman" panose="02020603050405020304" pitchFamily="18" charset="0"/>
              </a:rPr>
              <a:t>Server-side: </a:t>
            </a:r>
            <a:r>
              <a:rPr lang="en-GB" sz="2800" dirty="0">
                <a:solidFill>
                  <a:srgbClr val="DCDCDC"/>
                </a:solidFill>
                <a:latin typeface="Times New Roman" panose="02020603050405020304" pitchFamily="18" charset="0"/>
                <a:cs typeface="Times New Roman" panose="02020603050405020304" pitchFamily="18" charset="0"/>
              </a:rPr>
              <a:t>here the web servers to connect the database application are found; meaning that the application logic to perform the application by the client is found here.</a:t>
            </a:r>
          </a:p>
          <a:p>
            <a:pPr algn="just"/>
            <a:r>
              <a:rPr lang="en-GB" sz="2800" b="1" dirty="0">
                <a:solidFill>
                  <a:srgbClr val="FFFFFF"/>
                </a:solidFill>
                <a:latin typeface="Times New Roman" panose="02020603050405020304" pitchFamily="18" charset="0"/>
                <a:cs typeface="Times New Roman" panose="02020603050405020304" pitchFamily="18" charset="0"/>
              </a:rPr>
              <a:t>Database: </a:t>
            </a:r>
            <a:r>
              <a:rPr lang="en-GB" sz="2800" dirty="0">
                <a:solidFill>
                  <a:srgbClr val="DCDCDC"/>
                </a:solidFill>
                <a:latin typeface="Times New Roman" panose="02020603050405020304" pitchFamily="18" charset="0"/>
                <a:cs typeface="Times New Roman" panose="02020603050405020304" pitchFamily="18" charset="0"/>
              </a:rPr>
              <a:t>here the databases that store the information are found.</a:t>
            </a:r>
          </a:p>
          <a:p>
            <a:endParaRPr lang="en-GB" sz="2800" dirty="0">
              <a:solidFill>
                <a:srgbClr val="FFFFFF"/>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24F20A6-B5DD-40ED-8D59-33521456C309}"/>
              </a:ext>
            </a:extLst>
          </p:cNvPr>
          <p:cNvPicPr>
            <a:picLocks noChangeAspect="1"/>
          </p:cNvPicPr>
          <p:nvPr/>
        </p:nvPicPr>
        <p:blipFill>
          <a:blip r:embed="rId5"/>
          <a:stretch>
            <a:fillRect/>
          </a:stretch>
        </p:blipFill>
        <p:spPr>
          <a:xfrm rot="10800000">
            <a:off x="10353368" y="3494252"/>
            <a:ext cx="1827837" cy="3397102"/>
          </a:xfrm>
          <a:prstGeom prst="rect">
            <a:avLst/>
          </a:prstGeom>
        </p:spPr>
      </p:pic>
    </p:spTree>
    <p:custDataLst>
      <p:tags r:id="rId1"/>
    </p:custDataLst>
    <p:extLst>
      <p:ext uri="{BB962C8B-B14F-4D97-AF65-F5344CB8AC3E}">
        <p14:creationId xmlns:p14="http://schemas.microsoft.com/office/powerpoint/2010/main" val="416985222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8C8AFB-6354-4723-8761-B4E94C628BBA}"/>
              </a:ext>
            </a:extLst>
          </p:cNvPr>
          <p:cNvPicPr>
            <a:picLocks noChangeAspect="1"/>
          </p:cNvPicPr>
          <p:nvPr/>
        </p:nvPicPr>
        <p:blipFill>
          <a:blip r:embed="rId4"/>
          <a:stretch>
            <a:fillRect/>
          </a:stretch>
        </p:blipFill>
        <p:spPr>
          <a:xfrm>
            <a:off x="941325" y="987290"/>
            <a:ext cx="10309350" cy="5544320"/>
          </a:xfrm>
          <a:prstGeom prst="rect">
            <a:avLst/>
          </a:prstGeom>
        </p:spPr>
      </p:pic>
      <p:grpSp>
        <p:nvGrpSpPr>
          <p:cNvPr id="7" name="组合 6"/>
          <p:cNvGrpSpPr/>
          <p:nvPr/>
        </p:nvGrpSpPr>
        <p:grpSpPr>
          <a:xfrm>
            <a:off x="-7620" y="-6350"/>
            <a:ext cx="12188825" cy="3616325"/>
            <a:chOff x="-12" y="-10"/>
            <a:chExt cx="19195" cy="5695"/>
          </a:xfrm>
        </p:grpSpPr>
        <p:sp>
          <p:nvSpPr>
            <p:cNvPr id="15" name="文本框 14"/>
            <p:cNvSpPr txBox="1"/>
            <p:nvPr/>
          </p:nvSpPr>
          <p:spPr>
            <a:xfrm>
              <a:off x="390" y="382"/>
              <a:ext cx="18793" cy="101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US" sz="3600" dirty="0">
                  <a:solidFill>
                    <a:srgbClr val="FFFFFF"/>
                  </a:solidFill>
                  <a:latin typeface="Arial Black" panose="020B0A04020102020204" pitchFamily="34" charset="0"/>
                </a:rPr>
                <a:t>PROPOSED SYSTEM ARCHITECTURE </a:t>
              </a:r>
              <a:endParaRPr lang="en-US" altLang="zh-CN" sz="3600" b="1" dirty="0">
                <a:solidFill>
                  <a:srgbClr val="FFFFFF"/>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5"/>
            <a:stretch>
              <a:fillRect/>
            </a:stretch>
          </p:blipFill>
          <p:spPr>
            <a:xfrm rot="16200000" flipV="1">
              <a:off x="-1324" y="1302"/>
              <a:ext cx="5695" cy="3071"/>
            </a:xfrm>
            <a:prstGeom prst="rect">
              <a:avLst/>
            </a:prstGeom>
          </p:spPr>
        </p:pic>
      </p:grpSp>
      <p:pic>
        <p:nvPicPr>
          <p:cNvPr id="3" name="Picture 2">
            <a:extLst>
              <a:ext uri="{FF2B5EF4-FFF2-40B4-BE49-F238E27FC236}">
                <a16:creationId xmlns:a16="http://schemas.microsoft.com/office/drawing/2014/main" id="{524F20A6-B5DD-40ED-8D59-33521456C309}"/>
              </a:ext>
            </a:extLst>
          </p:cNvPr>
          <p:cNvPicPr>
            <a:picLocks noChangeAspect="1"/>
          </p:cNvPicPr>
          <p:nvPr/>
        </p:nvPicPr>
        <p:blipFill>
          <a:blip r:embed="rId6"/>
          <a:stretch>
            <a:fillRect/>
          </a:stretch>
        </p:blipFill>
        <p:spPr>
          <a:xfrm rot="10800000">
            <a:off x="10353368" y="3494252"/>
            <a:ext cx="1827837" cy="3397102"/>
          </a:xfrm>
          <a:prstGeom prst="rect">
            <a:avLst/>
          </a:prstGeom>
        </p:spPr>
      </p:pic>
    </p:spTree>
    <p:custDataLst>
      <p:tags r:id="rId1"/>
    </p:custDataLst>
    <p:extLst>
      <p:ext uri="{BB962C8B-B14F-4D97-AF65-F5344CB8AC3E}">
        <p14:creationId xmlns:p14="http://schemas.microsoft.com/office/powerpoint/2010/main" val="315372284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4CE50D-9779-4E51-8CEB-E7CA10E2553D}"/>
              </a:ext>
            </a:extLst>
          </p:cNvPr>
          <p:cNvPicPr>
            <a:picLocks noChangeAspect="1"/>
          </p:cNvPicPr>
          <p:nvPr/>
        </p:nvPicPr>
        <p:blipFill>
          <a:blip r:embed="rId4"/>
          <a:stretch>
            <a:fillRect/>
          </a:stretch>
        </p:blipFill>
        <p:spPr>
          <a:xfrm>
            <a:off x="851199" y="462460"/>
            <a:ext cx="11183987" cy="6428895"/>
          </a:xfrm>
          <a:prstGeom prst="rect">
            <a:avLst/>
          </a:prstGeom>
        </p:spPr>
      </p:pic>
      <p:grpSp>
        <p:nvGrpSpPr>
          <p:cNvPr id="7" name="组合 6"/>
          <p:cNvGrpSpPr/>
          <p:nvPr/>
        </p:nvGrpSpPr>
        <p:grpSpPr>
          <a:xfrm>
            <a:off x="-7620" y="-142875"/>
            <a:ext cx="12188825" cy="3124200"/>
            <a:chOff x="-12" y="0"/>
            <a:chExt cx="19195" cy="4920"/>
          </a:xfrm>
        </p:grpSpPr>
        <p:sp>
          <p:nvSpPr>
            <p:cNvPr id="15" name="文本框 14"/>
            <p:cNvSpPr txBox="1"/>
            <p:nvPr/>
          </p:nvSpPr>
          <p:spPr>
            <a:xfrm>
              <a:off x="3525" y="0"/>
              <a:ext cx="15658" cy="121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US" sz="4400" dirty="0">
                  <a:solidFill>
                    <a:srgbClr val="FFFFFF"/>
                  </a:solidFill>
                  <a:latin typeface="Arial Black" panose="020B0A04020102020204" pitchFamily="34" charset="0"/>
                </a:rPr>
                <a:t>			SYSTEM PROCESS</a:t>
              </a:r>
              <a:endParaRPr lang="en-US" altLang="zh-CN" sz="3600" b="1" dirty="0">
                <a:solidFill>
                  <a:srgbClr val="FFFFFF"/>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5"/>
            <a:stretch>
              <a:fillRect/>
            </a:stretch>
          </p:blipFill>
          <p:spPr>
            <a:xfrm rot="16200000" flipV="1">
              <a:off x="-1089" y="1322"/>
              <a:ext cx="4675" cy="2521"/>
            </a:xfrm>
            <a:prstGeom prst="rect">
              <a:avLst/>
            </a:prstGeom>
          </p:spPr>
        </p:pic>
      </p:grpSp>
      <p:pic>
        <p:nvPicPr>
          <p:cNvPr id="3" name="Picture 2">
            <a:extLst>
              <a:ext uri="{FF2B5EF4-FFF2-40B4-BE49-F238E27FC236}">
                <a16:creationId xmlns:a16="http://schemas.microsoft.com/office/drawing/2014/main" id="{524F20A6-B5DD-40ED-8D59-33521456C309}"/>
              </a:ext>
            </a:extLst>
          </p:cNvPr>
          <p:cNvPicPr>
            <a:picLocks noChangeAspect="1"/>
          </p:cNvPicPr>
          <p:nvPr/>
        </p:nvPicPr>
        <p:blipFill>
          <a:blip r:embed="rId6"/>
          <a:stretch>
            <a:fillRect/>
          </a:stretch>
        </p:blipFill>
        <p:spPr>
          <a:xfrm rot="10800000">
            <a:off x="10579632" y="3914774"/>
            <a:ext cx="1601571" cy="2976579"/>
          </a:xfrm>
          <a:prstGeom prst="rect">
            <a:avLst/>
          </a:prstGeom>
        </p:spPr>
      </p:pic>
    </p:spTree>
    <p:custDataLst>
      <p:tags r:id="rId1"/>
    </p:custDataLst>
    <p:extLst>
      <p:ext uri="{BB962C8B-B14F-4D97-AF65-F5344CB8AC3E}">
        <p14:creationId xmlns:p14="http://schemas.microsoft.com/office/powerpoint/2010/main" val="141759832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7FB962-DF4F-437C-B1AD-04B8E9B6CB49}"/>
              </a:ext>
            </a:extLst>
          </p:cNvPr>
          <p:cNvPicPr>
            <a:picLocks noChangeAspect="1"/>
          </p:cNvPicPr>
          <p:nvPr/>
        </p:nvPicPr>
        <p:blipFill>
          <a:blip r:embed="rId4"/>
          <a:stretch>
            <a:fillRect/>
          </a:stretch>
        </p:blipFill>
        <p:spPr>
          <a:xfrm>
            <a:off x="792797" y="1050291"/>
            <a:ext cx="10996514" cy="5841062"/>
          </a:xfrm>
          <a:prstGeom prst="rect">
            <a:avLst/>
          </a:prstGeom>
        </p:spPr>
      </p:pic>
      <p:grpSp>
        <p:nvGrpSpPr>
          <p:cNvPr id="7" name="组合 6"/>
          <p:cNvGrpSpPr/>
          <p:nvPr/>
        </p:nvGrpSpPr>
        <p:grpSpPr>
          <a:xfrm>
            <a:off x="-7620" y="-142875"/>
            <a:ext cx="12188825" cy="3124200"/>
            <a:chOff x="-12" y="0"/>
            <a:chExt cx="19195" cy="4920"/>
          </a:xfrm>
        </p:grpSpPr>
        <p:sp>
          <p:nvSpPr>
            <p:cNvPr id="15" name="文本框 14"/>
            <p:cNvSpPr txBox="1"/>
            <p:nvPr/>
          </p:nvSpPr>
          <p:spPr>
            <a:xfrm>
              <a:off x="3525" y="0"/>
              <a:ext cx="15658" cy="121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US" sz="4400" dirty="0">
                  <a:solidFill>
                    <a:srgbClr val="FFFFFF"/>
                  </a:solidFill>
                  <a:latin typeface="Arial Black" panose="020B0A04020102020204" pitchFamily="34" charset="0"/>
                </a:rPr>
                <a:t>SUBSYSTEM DECOMPOSITION</a:t>
              </a:r>
              <a:endParaRPr lang="en-US" altLang="zh-CN" sz="3600" b="1" dirty="0">
                <a:solidFill>
                  <a:srgbClr val="FFFFFF"/>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5"/>
            <a:stretch>
              <a:fillRect/>
            </a:stretch>
          </p:blipFill>
          <p:spPr>
            <a:xfrm rot="16200000" flipV="1">
              <a:off x="-1089" y="1322"/>
              <a:ext cx="4675" cy="2521"/>
            </a:xfrm>
            <a:prstGeom prst="rect">
              <a:avLst/>
            </a:prstGeom>
          </p:spPr>
        </p:pic>
      </p:grpSp>
      <p:pic>
        <p:nvPicPr>
          <p:cNvPr id="3" name="Picture 2">
            <a:extLst>
              <a:ext uri="{FF2B5EF4-FFF2-40B4-BE49-F238E27FC236}">
                <a16:creationId xmlns:a16="http://schemas.microsoft.com/office/drawing/2014/main" id="{524F20A6-B5DD-40ED-8D59-33521456C309}"/>
              </a:ext>
            </a:extLst>
          </p:cNvPr>
          <p:cNvPicPr>
            <a:picLocks noChangeAspect="1"/>
          </p:cNvPicPr>
          <p:nvPr/>
        </p:nvPicPr>
        <p:blipFill>
          <a:blip r:embed="rId6"/>
          <a:stretch>
            <a:fillRect/>
          </a:stretch>
        </p:blipFill>
        <p:spPr>
          <a:xfrm rot="10800000">
            <a:off x="10794881" y="4314824"/>
            <a:ext cx="1386321" cy="2576528"/>
          </a:xfrm>
          <a:prstGeom prst="rect">
            <a:avLst/>
          </a:prstGeom>
        </p:spPr>
      </p:pic>
      <p:sp>
        <p:nvSpPr>
          <p:cNvPr id="2" name="TextBox 1">
            <a:extLst>
              <a:ext uri="{FF2B5EF4-FFF2-40B4-BE49-F238E27FC236}">
                <a16:creationId xmlns:a16="http://schemas.microsoft.com/office/drawing/2014/main" id="{21617443-C0F7-420E-8352-C2190E537149}"/>
              </a:ext>
            </a:extLst>
          </p:cNvPr>
          <p:cNvSpPr txBox="1"/>
          <p:nvPr/>
        </p:nvSpPr>
        <p:spPr>
          <a:xfrm>
            <a:off x="923925" y="436245"/>
            <a:ext cx="11391899" cy="646331"/>
          </a:xfrm>
          <a:prstGeom prst="rect">
            <a:avLst/>
          </a:prstGeom>
          <a:noFill/>
        </p:spPr>
        <p:txBody>
          <a:bodyPr wrap="square" rtlCol="0">
            <a:spAutoFit/>
          </a:bodyPr>
          <a:lstStyle/>
          <a:p>
            <a:r>
              <a:rPr lang="en-US" sz="1800" dirty="0">
                <a:solidFill>
                  <a:schemeClr val="bg1"/>
                </a:solidFill>
                <a:latin typeface="Times New Roman" panose="02020603050405020304" pitchFamily="18" charset="0"/>
                <a:ea typeface="Times New Roman" panose="02020603050405020304" pitchFamily="18" charset="0"/>
              </a:rPr>
              <a:t>Subsystems are a collection of classes, associations, operations, events, and constraints that are closely interrelated with each other.</a:t>
            </a:r>
            <a:endParaRPr lang="en-US" dirty="0">
              <a:solidFill>
                <a:schemeClr val="bg1"/>
              </a:solidFill>
            </a:endParaRPr>
          </a:p>
        </p:txBody>
      </p:sp>
    </p:spTree>
    <p:custDataLst>
      <p:tags r:id="rId1"/>
    </p:custDataLst>
    <p:extLst>
      <p:ext uri="{BB962C8B-B14F-4D97-AF65-F5344CB8AC3E}">
        <p14:creationId xmlns:p14="http://schemas.microsoft.com/office/powerpoint/2010/main" val="357174036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2073B2-9175-48A5-9467-968B13CA7ACB}"/>
              </a:ext>
            </a:extLst>
          </p:cNvPr>
          <p:cNvPicPr>
            <a:picLocks noChangeAspect="1"/>
          </p:cNvPicPr>
          <p:nvPr/>
        </p:nvPicPr>
        <p:blipFill>
          <a:blip r:embed="rId4"/>
          <a:stretch>
            <a:fillRect/>
          </a:stretch>
        </p:blipFill>
        <p:spPr>
          <a:xfrm>
            <a:off x="529520" y="589919"/>
            <a:ext cx="11132960" cy="6268081"/>
          </a:xfrm>
          <a:prstGeom prst="rect">
            <a:avLst/>
          </a:prstGeom>
        </p:spPr>
      </p:pic>
      <p:grpSp>
        <p:nvGrpSpPr>
          <p:cNvPr id="7" name="组合 6"/>
          <p:cNvGrpSpPr/>
          <p:nvPr/>
        </p:nvGrpSpPr>
        <p:grpSpPr>
          <a:xfrm>
            <a:off x="-7620" y="-142875"/>
            <a:ext cx="12188825" cy="3124200"/>
            <a:chOff x="-12" y="0"/>
            <a:chExt cx="19195" cy="4920"/>
          </a:xfrm>
        </p:grpSpPr>
        <p:sp>
          <p:nvSpPr>
            <p:cNvPr id="15" name="文本框 14"/>
            <p:cNvSpPr txBox="1"/>
            <p:nvPr/>
          </p:nvSpPr>
          <p:spPr>
            <a:xfrm>
              <a:off x="3525" y="0"/>
              <a:ext cx="15658" cy="121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US" sz="4400" dirty="0">
                  <a:solidFill>
                    <a:srgbClr val="FFFFFF"/>
                  </a:solidFill>
                  <a:latin typeface="Arial Black" panose="020B0A04020102020204" pitchFamily="34" charset="0"/>
                </a:rPr>
                <a:t>DATABASE DESIGN</a:t>
              </a:r>
              <a:endParaRPr lang="en-US" altLang="zh-CN" sz="3600" b="1" dirty="0">
                <a:solidFill>
                  <a:srgbClr val="FFFFFF"/>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5"/>
            <a:stretch>
              <a:fillRect/>
            </a:stretch>
          </p:blipFill>
          <p:spPr>
            <a:xfrm rot="16200000" flipV="1">
              <a:off x="-1089" y="1322"/>
              <a:ext cx="4675" cy="2521"/>
            </a:xfrm>
            <a:prstGeom prst="rect">
              <a:avLst/>
            </a:prstGeom>
          </p:spPr>
        </p:pic>
      </p:grpSp>
      <p:pic>
        <p:nvPicPr>
          <p:cNvPr id="3" name="Picture 2">
            <a:extLst>
              <a:ext uri="{FF2B5EF4-FFF2-40B4-BE49-F238E27FC236}">
                <a16:creationId xmlns:a16="http://schemas.microsoft.com/office/drawing/2014/main" id="{524F20A6-B5DD-40ED-8D59-33521456C309}"/>
              </a:ext>
            </a:extLst>
          </p:cNvPr>
          <p:cNvPicPr>
            <a:picLocks noChangeAspect="1"/>
          </p:cNvPicPr>
          <p:nvPr/>
        </p:nvPicPr>
        <p:blipFill>
          <a:blip r:embed="rId6"/>
          <a:stretch>
            <a:fillRect/>
          </a:stretch>
        </p:blipFill>
        <p:spPr>
          <a:xfrm rot="10800000">
            <a:off x="10794881" y="4314824"/>
            <a:ext cx="1386321" cy="2576528"/>
          </a:xfrm>
          <a:prstGeom prst="rect">
            <a:avLst/>
          </a:prstGeom>
        </p:spPr>
      </p:pic>
    </p:spTree>
    <p:custDataLst>
      <p:tags r:id="rId1"/>
    </p:custDataLst>
    <p:extLst>
      <p:ext uri="{BB962C8B-B14F-4D97-AF65-F5344CB8AC3E}">
        <p14:creationId xmlns:p14="http://schemas.microsoft.com/office/powerpoint/2010/main" val="133705521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620" y="-142875"/>
            <a:ext cx="12188825" cy="3124200"/>
            <a:chOff x="-12" y="0"/>
            <a:chExt cx="19195" cy="4920"/>
          </a:xfrm>
        </p:grpSpPr>
        <p:sp>
          <p:nvSpPr>
            <p:cNvPr id="15" name="文本框 14"/>
            <p:cNvSpPr txBox="1"/>
            <p:nvPr/>
          </p:nvSpPr>
          <p:spPr>
            <a:xfrm>
              <a:off x="3525" y="0"/>
              <a:ext cx="15658" cy="121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US" sz="4400" dirty="0">
                  <a:solidFill>
                    <a:srgbClr val="FFFFFF"/>
                  </a:solidFill>
                  <a:latin typeface="Arial Black" panose="020B0A04020102020204" pitchFamily="34" charset="0"/>
                </a:rPr>
                <a:t>ACCESS CONTROL</a:t>
              </a:r>
              <a:endParaRPr lang="en-US" altLang="zh-CN" sz="3600" b="1" dirty="0">
                <a:solidFill>
                  <a:srgbClr val="FFFFFF"/>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4"/>
            <a:stretch>
              <a:fillRect/>
            </a:stretch>
          </p:blipFill>
          <p:spPr>
            <a:xfrm rot="16200000" flipV="1">
              <a:off x="-1089" y="1322"/>
              <a:ext cx="4675" cy="2521"/>
            </a:xfrm>
            <a:prstGeom prst="rect">
              <a:avLst/>
            </a:prstGeom>
          </p:spPr>
        </p:pic>
      </p:grpSp>
      <p:pic>
        <p:nvPicPr>
          <p:cNvPr id="3" name="Picture 2">
            <a:extLst>
              <a:ext uri="{FF2B5EF4-FFF2-40B4-BE49-F238E27FC236}">
                <a16:creationId xmlns:a16="http://schemas.microsoft.com/office/drawing/2014/main" id="{524F20A6-B5DD-40ED-8D59-33521456C309}"/>
              </a:ext>
            </a:extLst>
          </p:cNvPr>
          <p:cNvPicPr>
            <a:picLocks noChangeAspect="1"/>
          </p:cNvPicPr>
          <p:nvPr/>
        </p:nvPicPr>
        <p:blipFill>
          <a:blip r:embed="rId5"/>
          <a:stretch>
            <a:fillRect/>
          </a:stretch>
        </p:blipFill>
        <p:spPr>
          <a:xfrm rot="10800000">
            <a:off x="10794881" y="4314824"/>
            <a:ext cx="1386321" cy="2576528"/>
          </a:xfrm>
          <a:prstGeom prst="rect">
            <a:avLst/>
          </a:prstGeom>
        </p:spPr>
      </p:pic>
      <p:sp>
        <p:nvSpPr>
          <p:cNvPr id="8" name="Title 1">
            <a:extLst>
              <a:ext uri="{FF2B5EF4-FFF2-40B4-BE49-F238E27FC236}">
                <a16:creationId xmlns:a16="http://schemas.microsoft.com/office/drawing/2014/main" id="{DE11E560-C5AB-43B8-9053-1FAF2663CF37}"/>
              </a:ext>
            </a:extLst>
          </p:cNvPr>
          <p:cNvSpPr txBox="1">
            <a:spLocks/>
          </p:cNvSpPr>
          <p:nvPr/>
        </p:nvSpPr>
        <p:spPr bwMode="auto">
          <a:xfrm>
            <a:off x="839788" y="668338"/>
            <a:ext cx="105156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800" b="1" i="0" u="none" strike="noStrike" kern="1200" cap="none" spc="0" normalizeH="0" baseline="0" noProof="0" dirty="0">
                <a:ln>
                  <a:noFill/>
                </a:ln>
                <a:solidFill>
                  <a:schemeClr val="bg1"/>
                </a:solidFill>
                <a:effectLst/>
                <a:uLnTx/>
                <a:uFillTx/>
                <a:latin typeface="Cambria" panose="02040503050406030204" pitchFamily="18" charset="0"/>
                <a:ea typeface="Calibri" panose="020F0502020204030204" pitchFamily="34" charset="0"/>
                <a:cs typeface="Calibri" panose="020F0502020204030204" pitchFamily="34" charset="0"/>
              </a:rPr>
              <a:t>			</a:t>
            </a:r>
            <a:br>
              <a:rPr kumimoji="0" lang="en-US" sz="4800" b="1" i="0" u="none" strike="noStrike" kern="120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Times New Roman" panose="02020603050405020304" pitchFamily="18" charset="0"/>
              </a:rPr>
            </a:br>
            <a: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In</a:t>
            </a:r>
            <a:r>
              <a:rPr kumimoji="0" lang="en-US" sz="2000" b="0" i="0" u="none" strike="noStrike" kern="1200" cap="none" spc="135"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 </a:t>
            </a:r>
            <a: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our</a:t>
            </a:r>
            <a:r>
              <a:rPr kumimoji="0" lang="en-US" sz="2000" b="0" i="0" u="none" strike="noStrike" kern="1200" cap="none" spc="155"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 </a:t>
            </a:r>
            <a: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system,</a:t>
            </a:r>
            <a:r>
              <a:rPr kumimoji="0" lang="en-US" sz="2000" b="0" i="0" u="none" strike="noStrike" kern="1200" cap="none" spc="135"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 </a:t>
            </a:r>
            <a: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there</a:t>
            </a:r>
            <a:r>
              <a:rPr kumimoji="0" lang="en-US" sz="2000" b="0" i="0" u="none" strike="noStrike" kern="1200" cap="none" spc="14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 </a:t>
            </a:r>
            <a: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are</a:t>
            </a:r>
            <a:r>
              <a:rPr kumimoji="0" lang="en-US" sz="2000" b="0" i="0" u="none" strike="noStrike" kern="1200" cap="none" spc="14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 </a:t>
            </a:r>
            <a: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different</a:t>
            </a:r>
            <a:r>
              <a:rPr kumimoji="0" lang="en-US" sz="2000" b="0" i="0" u="none" strike="noStrike" kern="1200" cap="none" spc="135"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 </a:t>
            </a:r>
            <a: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actors</a:t>
            </a:r>
            <a:r>
              <a:rPr kumimoji="0" lang="en-US" sz="2000" b="0" i="0" u="none" strike="noStrike" kern="1200" cap="none" spc="145"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 </a:t>
            </a:r>
            <a: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with</a:t>
            </a:r>
            <a:r>
              <a:rPr kumimoji="0" lang="en-US" sz="2000" b="0" i="0" u="none" strike="noStrike" kern="1200" cap="none" spc="145"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 </a:t>
            </a:r>
            <a: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their</a:t>
            </a:r>
            <a:r>
              <a:rPr kumimoji="0" lang="en-US" sz="2000" b="0" i="0" u="none" strike="noStrike" kern="1200" cap="none" spc="14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 </a:t>
            </a:r>
            <a: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respective</a:t>
            </a:r>
            <a:r>
              <a:rPr kumimoji="0" lang="en-US" sz="2000" b="0" i="0" u="none" strike="noStrike" kern="1200" cap="none" spc="14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 </a:t>
            </a:r>
            <a: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access</a:t>
            </a:r>
            <a:r>
              <a:rPr kumimoji="0" lang="en-US" sz="2000" b="0" i="0" u="none" strike="noStrike" kern="1200" cap="none" spc="145"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 </a:t>
            </a:r>
            <a: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privileges.</a:t>
            </a:r>
            <a:r>
              <a:rPr kumimoji="0" lang="en-US" sz="2000" b="0" i="0" u="none" strike="noStrike" kern="1200" cap="none" spc="11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 </a:t>
            </a:r>
            <a: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The</a:t>
            </a:r>
            <a:r>
              <a:rPr kumimoji="0" lang="en-US" sz="2000" b="0" i="0" u="none" strike="noStrike" kern="1200" cap="none" spc="14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 </a:t>
            </a:r>
            <a: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following</a:t>
            </a:r>
            <a:r>
              <a:rPr kumimoji="0" lang="en-US" sz="2000" b="0" i="0" u="none" strike="noStrike" kern="1200" cap="none" spc="145"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 </a:t>
            </a:r>
            <a: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t>part shows actors with their privilege.</a:t>
            </a:r>
            <a:br>
              <a:rPr kumimoji="0" lang="en-US" sz="2000" b="0" i="0" u="none" strike="noStrike" kern="1200" cap="none" spc="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mj-cs"/>
              </a:rPr>
            </a:br>
            <a:endParaRPr kumimoji="0" lang="en-US" sz="4800" b="0" i="0" u="none" strike="noStrike" kern="1200" cap="none" spc="0" normalizeH="0" baseline="0" noProof="0" dirty="0">
              <a:ln>
                <a:noFill/>
              </a:ln>
              <a:solidFill>
                <a:schemeClr val="bg1"/>
              </a:solidFill>
              <a:effectLst/>
              <a:uLnTx/>
              <a:uFillTx/>
              <a:latin typeface="Calibri Light" panose="020F0302020204030204"/>
              <a:ea typeface="+mj-ea"/>
              <a:cs typeface="+mj-cs"/>
            </a:endParaRPr>
          </a:p>
        </p:txBody>
      </p:sp>
      <p:sp>
        <p:nvSpPr>
          <p:cNvPr id="6" name="TextBox 5">
            <a:extLst>
              <a:ext uri="{FF2B5EF4-FFF2-40B4-BE49-F238E27FC236}">
                <a16:creationId xmlns:a16="http://schemas.microsoft.com/office/drawing/2014/main" id="{FA2965FC-166C-486E-B7DD-F55651380880}"/>
              </a:ext>
            </a:extLst>
          </p:cNvPr>
          <p:cNvSpPr txBox="1"/>
          <p:nvPr/>
        </p:nvSpPr>
        <p:spPr>
          <a:xfrm>
            <a:off x="666749" y="1282384"/>
            <a:ext cx="5762625" cy="4955203"/>
          </a:xfrm>
          <a:prstGeom prst="rect">
            <a:avLst/>
          </a:prstGeom>
          <a:noFill/>
        </p:spPr>
        <p:txBody>
          <a:bodyPr wrap="square" rtlCol="0">
            <a:spAutoFit/>
          </a:bodyPr>
          <a:lstStyle/>
          <a:p>
            <a:pPr marL="417195" fontAlgn="auto">
              <a:spcBef>
                <a:spcPts val="5"/>
              </a:spcBef>
              <a:spcAft>
                <a:spcPts val="0"/>
              </a:spcAft>
              <a:defRPr/>
            </a:pPr>
            <a:r>
              <a:rPr lang="en-US" sz="2000" dirty="0">
                <a:solidFill>
                  <a:schemeClr val="bg1"/>
                </a:solidFill>
                <a:latin typeface="Times New Roman" panose="02020603050405020304" pitchFamily="18" charset="0"/>
                <a:ea typeface="Times New Roman" panose="02020603050405020304" pitchFamily="18" charset="0"/>
              </a:rPr>
              <a:t>Company</a:t>
            </a:r>
            <a:r>
              <a:rPr lang="en-US" sz="2000" spc="-75" dirty="0">
                <a:solidFill>
                  <a:schemeClr val="bg1"/>
                </a:solidFill>
                <a:latin typeface="Times New Roman" panose="02020603050405020304" pitchFamily="18" charset="0"/>
                <a:ea typeface="Times New Roman" panose="02020603050405020304" pitchFamily="18" charset="0"/>
              </a:rPr>
              <a:t> </a:t>
            </a:r>
            <a:r>
              <a:rPr lang="en-US" sz="2000" dirty="0">
                <a:solidFill>
                  <a:schemeClr val="bg1"/>
                </a:solidFill>
                <a:latin typeface="Times New Roman" panose="02020603050405020304" pitchFamily="18" charset="0"/>
                <a:ea typeface="Times New Roman" panose="02020603050405020304" pitchFamily="18" charset="0"/>
              </a:rPr>
              <a:t>Admin:</a:t>
            </a:r>
            <a:r>
              <a:rPr lang="en-US" sz="2000" spc="-5" dirty="0">
                <a:solidFill>
                  <a:schemeClr val="bg1"/>
                </a:solidFill>
                <a:latin typeface="Times New Roman" panose="02020603050405020304" pitchFamily="18" charset="0"/>
                <a:ea typeface="Times New Roman" panose="02020603050405020304" pitchFamily="18" charset="0"/>
              </a:rPr>
              <a:t> </a:t>
            </a:r>
            <a:r>
              <a:rPr lang="en-US" sz="2000" dirty="0">
                <a:solidFill>
                  <a:schemeClr val="bg1"/>
                </a:solidFill>
                <a:latin typeface="Times New Roman" panose="02020603050405020304" pitchFamily="18" charset="0"/>
                <a:ea typeface="Times New Roman" panose="02020603050405020304" pitchFamily="18" charset="0"/>
              </a:rPr>
              <a:t>-has</a:t>
            </a:r>
            <a:r>
              <a:rPr lang="en-US" sz="2000" spc="-5" dirty="0">
                <a:solidFill>
                  <a:schemeClr val="bg1"/>
                </a:solidFill>
                <a:latin typeface="Times New Roman" panose="02020603050405020304" pitchFamily="18" charset="0"/>
                <a:ea typeface="Times New Roman" panose="02020603050405020304" pitchFamily="18" charset="0"/>
              </a:rPr>
              <a:t> </a:t>
            </a:r>
            <a:r>
              <a:rPr lang="en-US" sz="2000" dirty="0">
                <a:solidFill>
                  <a:schemeClr val="bg1"/>
                </a:solidFill>
                <a:latin typeface="Times New Roman" panose="02020603050405020304" pitchFamily="18" charset="0"/>
                <a:ea typeface="Times New Roman" panose="02020603050405020304" pitchFamily="18" charset="0"/>
              </a:rPr>
              <a:t>the</a:t>
            </a:r>
            <a:r>
              <a:rPr lang="en-US" sz="2000" spc="-10" dirty="0">
                <a:solidFill>
                  <a:schemeClr val="bg1"/>
                </a:solidFill>
                <a:latin typeface="Times New Roman" panose="02020603050405020304" pitchFamily="18" charset="0"/>
                <a:ea typeface="Times New Roman" panose="02020603050405020304" pitchFamily="18" charset="0"/>
              </a:rPr>
              <a:t> </a:t>
            </a:r>
            <a:r>
              <a:rPr lang="en-US" sz="2000" dirty="0">
                <a:solidFill>
                  <a:schemeClr val="bg1"/>
                </a:solidFill>
                <a:latin typeface="Times New Roman" panose="02020603050405020304" pitchFamily="18" charset="0"/>
                <a:ea typeface="Times New Roman" panose="02020603050405020304" pitchFamily="18" charset="0"/>
              </a:rPr>
              <a:t>following</a:t>
            </a:r>
            <a:r>
              <a:rPr lang="en-US" sz="2000" spc="-15" dirty="0">
                <a:solidFill>
                  <a:schemeClr val="bg1"/>
                </a:solidFill>
                <a:latin typeface="Times New Roman" panose="02020603050405020304" pitchFamily="18" charset="0"/>
                <a:ea typeface="Times New Roman" panose="02020603050405020304" pitchFamily="18" charset="0"/>
              </a:rPr>
              <a:t> </a:t>
            </a:r>
            <a:r>
              <a:rPr lang="en-US" sz="2000" spc="-10" dirty="0">
                <a:solidFill>
                  <a:schemeClr val="bg1"/>
                </a:solidFill>
                <a:latin typeface="Times New Roman" panose="02020603050405020304" pitchFamily="18" charset="0"/>
                <a:ea typeface="Times New Roman" panose="02020603050405020304" pitchFamily="18" charset="0"/>
              </a:rPr>
              <a:t>privilege</a:t>
            </a:r>
            <a:endParaRPr lang="en-US" sz="2000" dirty="0">
              <a:solidFill>
                <a:schemeClr val="bg1"/>
              </a:solidFill>
              <a:latin typeface="Times New Roman" panose="02020603050405020304" pitchFamily="18" charset="0"/>
              <a:ea typeface="Times New Roman" panose="02020603050405020304" pitchFamily="18" charset="0"/>
            </a:endParaRPr>
          </a:p>
          <a:p>
            <a:pPr marL="1198245" indent="-285750" fontAlgn="auto">
              <a:spcBef>
                <a:spcPts val="0"/>
              </a:spcBef>
              <a:spcAft>
                <a:spcPts val="0"/>
              </a:spcAft>
              <a:buFont typeface="Arial" panose="020B0604020202020204" pitchFamily="34" charset="0"/>
              <a:buChar char="•"/>
              <a:defRPr/>
            </a:pPr>
            <a:r>
              <a:rPr lang="en-US" sz="2000" spc="-10" dirty="0">
                <a:solidFill>
                  <a:srgbClr val="DCDCDC"/>
                </a:solidFill>
                <a:latin typeface="Times New Roman" panose="02020603050405020304" pitchFamily="18" charset="0"/>
                <a:ea typeface="Times New Roman" panose="02020603050405020304" pitchFamily="18" charset="0"/>
              </a:rPr>
              <a:t>Login</a:t>
            </a:r>
            <a:endParaRPr lang="en-US" sz="2000" dirty="0">
              <a:solidFill>
                <a:srgbClr val="DCDCDC"/>
              </a:solidFill>
              <a:latin typeface="Times New Roman" panose="02020603050405020304" pitchFamily="18" charset="0"/>
              <a:ea typeface="Times New Roman" panose="02020603050405020304" pitchFamily="18" charset="0"/>
            </a:endParaRPr>
          </a:p>
          <a:p>
            <a:pPr marL="1198245" indent="-285750" fontAlgn="auto">
              <a:spcBef>
                <a:spcPts val="0"/>
              </a:spcBef>
              <a:spcAft>
                <a:spcPts val="0"/>
              </a:spcAft>
              <a:buFont typeface="Arial" panose="020B0604020202020204" pitchFamily="34" charset="0"/>
              <a:buChar char="•"/>
              <a:defRPr/>
            </a:pPr>
            <a:r>
              <a:rPr lang="en-US" sz="2000" spc="-10" dirty="0">
                <a:solidFill>
                  <a:srgbClr val="DCDCDC"/>
                </a:solidFill>
                <a:latin typeface="Times New Roman" panose="02020603050405020304" pitchFamily="18" charset="0"/>
                <a:ea typeface="Times New Roman" panose="02020603050405020304" pitchFamily="18" charset="0"/>
              </a:rPr>
              <a:t>Logout</a:t>
            </a:r>
            <a:endParaRPr lang="en-US" sz="2000" dirty="0">
              <a:solidFill>
                <a:srgbClr val="DCDCDC"/>
              </a:solidFill>
              <a:latin typeface="Times New Roman" panose="02020603050405020304" pitchFamily="18" charset="0"/>
              <a:ea typeface="Times New Roman" panose="02020603050405020304" pitchFamily="18" charset="0"/>
            </a:endParaRPr>
          </a:p>
          <a:p>
            <a:pPr marL="1198245" indent="-285750" fontAlgn="auto">
              <a:spcBef>
                <a:spcPts val="0"/>
              </a:spcBef>
              <a:spcAft>
                <a:spcPts val="0"/>
              </a:spcAft>
              <a:buFont typeface="Arial" panose="020B0604020202020204" pitchFamily="34" charset="0"/>
              <a:buChar char="•"/>
              <a:defRPr/>
            </a:pPr>
            <a:r>
              <a:rPr lang="en-US" sz="2000" dirty="0">
                <a:solidFill>
                  <a:srgbClr val="DCDCDC"/>
                </a:solidFill>
                <a:latin typeface="Times New Roman" panose="02020603050405020304" pitchFamily="18" charset="0"/>
                <a:ea typeface="Times New Roman" panose="02020603050405020304" pitchFamily="18" charset="0"/>
              </a:rPr>
              <a:t>Register</a:t>
            </a:r>
            <a:r>
              <a:rPr lang="en-US" sz="2000" spc="-5" dirty="0">
                <a:solidFill>
                  <a:srgbClr val="DCDCDC"/>
                </a:solidFill>
                <a:latin typeface="Times New Roman" panose="02020603050405020304" pitchFamily="18" charset="0"/>
                <a:ea typeface="Times New Roman" panose="02020603050405020304" pitchFamily="18" charset="0"/>
              </a:rPr>
              <a:t> </a:t>
            </a:r>
            <a:r>
              <a:rPr lang="en-US" sz="2000" spc="-10" dirty="0">
                <a:solidFill>
                  <a:srgbClr val="DCDCDC"/>
                </a:solidFill>
                <a:latin typeface="Times New Roman" panose="02020603050405020304" pitchFamily="18" charset="0"/>
                <a:ea typeface="Times New Roman" panose="02020603050405020304" pitchFamily="18" charset="0"/>
              </a:rPr>
              <a:t>agent</a:t>
            </a:r>
            <a:endParaRPr lang="en-US" sz="2000" dirty="0">
              <a:solidFill>
                <a:srgbClr val="DCDCDC"/>
              </a:solidFill>
              <a:latin typeface="Times New Roman" panose="02020603050405020304" pitchFamily="18" charset="0"/>
              <a:ea typeface="Times New Roman" panose="02020603050405020304" pitchFamily="18" charset="0"/>
            </a:endParaRPr>
          </a:p>
          <a:p>
            <a:pPr marL="1198245" indent="-285750" fontAlgn="auto">
              <a:spcBef>
                <a:spcPts val="0"/>
              </a:spcBef>
              <a:spcAft>
                <a:spcPts val="0"/>
              </a:spcAft>
              <a:buFont typeface="Arial" panose="020B0604020202020204" pitchFamily="34" charset="0"/>
              <a:buChar char="•"/>
              <a:defRPr/>
            </a:pPr>
            <a:r>
              <a:rPr lang="en-US" sz="2000" dirty="0">
                <a:solidFill>
                  <a:srgbClr val="DCDCDC"/>
                </a:solidFill>
                <a:latin typeface="Times New Roman" panose="02020603050405020304" pitchFamily="18" charset="0"/>
                <a:ea typeface="Times New Roman" panose="02020603050405020304" pitchFamily="18" charset="0"/>
              </a:rPr>
              <a:t>Register</a:t>
            </a:r>
            <a:r>
              <a:rPr lang="en-US" sz="2000" spc="-5" dirty="0">
                <a:solidFill>
                  <a:srgbClr val="DCDCDC"/>
                </a:solidFill>
                <a:latin typeface="Times New Roman" panose="02020603050405020304" pitchFamily="18" charset="0"/>
                <a:ea typeface="Times New Roman" panose="02020603050405020304" pitchFamily="18" charset="0"/>
              </a:rPr>
              <a:t> </a:t>
            </a:r>
            <a:r>
              <a:rPr lang="en-US" sz="2000" dirty="0">
                <a:solidFill>
                  <a:srgbClr val="DCDCDC"/>
                </a:solidFill>
                <a:latin typeface="Times New Roman" panose="02020603050405020304" pitchFamily="18" charset="0"/>
                <a:ea typeface="Times New Roman" panose="02020603050405020304" pitchFamily="18" charset="0"/>
              </a:rPr>
              <a:t>sales and</a:t>
            </a:r>
            <a:r>
              <a:rPr lang="en-US" sz="2000" spc="-10" dirty="0">
                <a:solidFill>
                  <a:srgbClr val="DCDCDC"/>
                </a:solidFill>
                <a:latin typeface="Times New Roman" panose="02020603050405020304" pitchFamily="18" charset="0"/>
                <a:ea typeface="Times New Roman" panose="02020603050405020304" pitchFamily="18" charset="0"/>
              </a:rPr>
              <a:t> </a:t>
            </a:r>
            <a:r>
              <a:rPr lang="en-US" sz="2000" dirty="0">
                <a:solidFill>
                  <a:srgbClr val="DCDCDC"/>
                </a:solidFill>
                <a:latin typeface="Times New Roman" panose="02020603050405020304" pitchFamily="18" charset="0"/>
                <a:ea typeface="Times New Roman" panose="02020603050405020304" pitchFamily="18" charset="0"/>
              </a:rPr>
              <a:t>finance</a:t>
            </a:r>
            <a:r>
              <a:rPr lang="en-US" sz="2000" spc="-5" dirty="0">
                <a:solidFill>
                  <a:srgbClr val="DCDCDC"/>
                </a:solidFill>
                <a:latin typeface="Times New Roman" panose="02020603050405020304" pitchFamily="18" charset="0"/>
                <a:ea typeface="Times New Roman" panose="02020603050405020304" pitchFamily="18" charset="0"/>
              </a:rPr>
              <a:t> </a:t>
            </a:r>
            <a:r>
              <a:rPr lang="en-US" sz="2000" spc="-20" dirty="0">
                <a:solidFill>
                  <a:srgbClr val="DCDCDC"/>
                </a:solidFill>
                <a:latin typeface="Times New Roman" panose="02020603050405020304" pitchFamily="18" charset="0"/>
                <a:ea typeface="Times New Roman" panose="02020603050405020304" pitchFamily="18" charset="0"/>
              </a:rPr>
              <a:t>admin</a:t>
            </a:r>
            <a:endParaRPr lang="en-US" sz="2000" dirty="0">
              <a:solidFill>
                <a:srgbClr val="DCDCDC"/>
              </a:solidFill>
              <a:latin typeface="Times New Roman" panose="02020603050405020304" pitchFamily="18" charset="0"/>
              <a:ea typeface="Times New Roman" panose="02020603050405020304" pitchFamily="18" charset="0"/>
            </a:endParaRPr>
          </a:p>
          <a:p>
            <a:pPr marL="1160145" indent="-285750" fontAlgn="auto">
              <a:spcBef>
                <a:spcPts val="0"/>
              </a:spcBef>
              <a:spcAft>
                <a:spcPts val="0"/>
              </a:spcAft>
              <a:buFont typeface="Arial" panose="020B0604020202020204" pitchFamily="34" charset="0"/>
              <a:buChar char="•"/>
              <a:defRPr/>
            </a:pPr>
            <a:r>
              <a:rPr lang="en-US" sz="2000" dirty="0">
                <a:solidFill>
                  <a:srgbClr val="DCDCDC"/>
                </a:solidFill>
                <a:latin typeface="Times New Roman" panose="02020603050405020304" pitchFamily="18" charset="0"/>
                <a:ea typeface="Times New Roman" panose="02020603050405020304" pitchFamily="18" charset="0"/>
              </a:rPr>
              <a:t>View</a:t>
            </a:r>
            <a:r>
              <a:rPr lang="en-US" sz="2000" spc="-35" dirty="0">
                <a:solidFill>
                  <a:srgbClr val="DCDCDC"/>
                </a:solidFill>
                <a:latin typeface="Times New Roman" panose="02020603050405020304" pitchFamily="18" charset="0"/>
                <a:ea typeface="Times New Roman" panose="02020603050405020304" pitchFamily="18" charset="0"/>
              </a:rPr>
              <a:t> </a:t>
            </a:r>
            <a:r>
              <a:rPr lang="en-US" sz="2000" spc="-10" dirty="0">
                <a:solidFill>
                  <a:srgbClr val="DCDCDC"/>
                </a:solidFill>
                <a:latin typeface="Times New Roman" panose="02020603050405020304" pitchFamily="18" charset="0"/>
                <a:ea typeface="Times New Roman" panose="02020603050405020304" pitchFamily="18" charset="0"/>
              </a:rPr>
              <a:t>reports</a:t>
            </a:r>
            <a:endParaRPr lang="en-US" sz="2000" dirty="0">
              <a:solidFill>
                <a:srgbClr val="DCDCDC"/>
              </a:solidFill>
              <a:latin typeface="Times New Roman" panose="02020603050405020304" pitchFamily="18" charset="0"/>
              <a:ea typeface="Times New Roman" panose="02020603050405020304" pitchFamily="18" charset="0"/>
            </a:endParaRPr>
          </a:p>
          <a:p>
            <a:pPr marL="1160145" indent="-285750" fontAlgn="auto">
              <a:spcBef>
                <a:spcPts val="0"/>
              </a:spcBef>
              <a:spcAft>
                <a:spcPts val="0"/>
              </a:spcAft>
              <a:buFont typeface="Arial" panose="020B0604020202020204" pitchFamily="34" charset="0"/>
              <a:buChar char="•"/>
              <a:defRPr/>
            </a:pPr>
            <a:r>
              <a:rPr lang="en-US" sz="2000" dirty="0">
                <a:solidFill>
                  <a:srgbClr val="DCDCDC"/>
                </a:solidFill>
                <a:latin typeface="Times New Roman" panose="02020603050405020304" pitchFamily="18" charset="0"/>
                <a:ea typeface="Times New Roman" panose="02020603050405020304" pitchFamily="18" charset="0"/>
              </a:rPr>
              <a:t>View</a:t>
            </a:r>
            <a:r>
              <a:rPr lang="en-US" sz="2000" spc="-30" dirty="0">
                <a:solidFill>
                  <a:srgbClr val="DCDCDC"/>
                </a:solidFill>
                <a:latin typeface="Times New Roman" panose="02020603050405020304" pitchFamily="18" charset="0"/>
                <a:ea typeface="Times New Roman" panose="02020603050405020304" pitchFamily="18" charset="0"/>
              </a:rPr>
              <a:t> </a:t>
            </a:r>
            <a:r>
              <a:rPr lang="en-US" sz="2000" dirty="0">
                <a:solidFill>
                  <a:srgbClr val="DCDCDC"/>
                </a:solidFill>
                <a:latin typeface="Times New Roman" panose="02020603050405020304" pitchFamily="18" charset="0"/>
                <a:ea typeface="Times New Roman" panose="02020603050405020304" pitchFamily="18" charset="0"/>
              </a:rPr>
              <a:t>detailed</a:t>
            </a:r>
            <a:r>
              <a:rPr lang="en-US" sz="2000" spc="-30" dirty="0">
                <a:solidFill>
                  <a:srgbClr val="DCDCDC"/>
                </a:solidFill>
                <a:latin typeface="Times New Roman" panose="02020603050405020304" pitchFamily="18" charset="0"/>
                <a:ea typeface="Times New Roman" panose="02020603050405020304" pitchFamily="18" charset="0"/>
              </a:rPr>
              <a:t> </a:t>
            </a:r>
            <a:r>
              <a:rPr lang="en-US" sz="2000" spc="-10" dirty="0">
                <a:solidFill>
                  <a:srgbClr val="DCDCDC"/>
                </a:solidFill>
                <a:latin typeface="Times New Roman" panose="02020603050405020304" pitchFamily="18" charset="0"/>
                <a:ea typeface="Times New Roman" panose="02020603050405020304" pitchFamily="18" charset="0"/>
              </a:rPr>
              <a:t>transactions</a:t>
            </a:r>
            <a:endParaRPr lang="en-US" sz="2000" dirty="0">
              <a:solidFill>
                <a:srgbClr val="DCDCDC"/>
              </a:solidFill>
              <a:latin typeface="Times New Roman" panose="02020603050405020304" pitchFamily="18" charset="0"/>
              <a:ea typeface="Times New Roman" panose="02020603050405020304" pitchFamily="18" charset="0"/>
            </a:endParaRPr>
          </a:p>
          <a:p>
            <a:pPr marL="0" indent="0" fontAlgn="auto">
              <a:spcBef>
                <a:spcPts val="0"/>
              </a:spcBef>
              <a:spcAft>
                <a:spcPts val="0"/>
              </a:spcAft>
              <a:buFont typeface="Arial" panose="020B0604020202020204" pitchFamily="34" charset="0"/>
              <a:buNone/>
              <a:defRPr/>
            </a:pPr>
            <a:r>
              <a:rPr lang="en-US" sz="1800" dirty="0">
                <a:latin typeface="Times New Roman" panose="02020603050405020304" pitchFamily="18" charset="0"/>
                <a:ea typeface="Times New Roman" panose="02020603050405020304" pitchFamily="18" charset="0"/>
              </a:rPr>
              <a:t> </a:t>
            </a:r>
          </a:p>
          <a:p>
            <a:pPr marL="417195" fontAlgn="auto">
              <a:spcBef>
                <a:spcPts val="0"/>
              </a:spcBef>
              <a:spcAft>
                <a:spcPts val="0"/>
              </a:spcAft>
              <a:defRPr/>
            </a:pPr>
            <a:r>
              <a:rPr lang="en-US" sz="2000" dirty="0">
                <a:solidFill>
                  <a:schemeClr val="bg1"/>
                </a:solidFill>
                <a:latin typeface="Times New Roman" panose="02020603050405020304" pitchFamily="18" charset="0"/>
                <a:ea typeface="Times New Roman" panose="02020603050405020304" pitchFamily="18" charset="0"/>
              </a:rPr>
              <a:t>Sales</a:t>
            </a:r>
            <a:r>
              <a:rPr lang="en-US" sz="2000" spc="-15" dirty="0">
                <a:solidFill>
                  <a:schemeClr val="bg1"/>
                </a:solidFill>
                <a:latin typeface="Times New Roman" panose="02020603050405020304" pitchFamily="18" charset="0"/>
                <a:ea typeface="Times New Roman" panose="02020603050405020304" pitchFamily="18" charset="0"/>
              </a:rPr>
              <a:t> </a:t>
            </a:r>
            <a:r>
              <a:rPr lang="en-US" sz="2000" dirty="0">
                <a:solidFill>
                  <a:schemeClr val="bg1"/>
                </a:solidFill>
                <a:latin typeface="Times New Roman" panose="02020603050405020304" pitchFamily="18" charset="0"/>
                <a:ea typeface="Times New Roman" panose="02020603050405020304" pitchFamily="18" charset="0"/>
              </a:rPr>
              <a:t>and finance</a:t>
            </a:r>
            <a:r>
              <a:rPr lang="en-US" sz="2000" spc="-75" dirty="0">
                <a:solidFill>
                  <a:schemeClr val="bg1"/>
                </a:solidFill>
                <a:latin typeface="Times New Roman" panose="02020603050405020304" pitchFamily="18" charset="0"/>
                <a:ea typeface="Times New Roman" panose="02020603050405020304" pitchFamily="18" charset="0"/>
              </a:rPr>
              <a:t> </a:t>
            </a:r>
            <a:r>
              <a:rPr lang="en-US" sz="2000" dirty="0">
                <a:solidFill>
                  <a:schemeClr val="bg1"/>
                </a:solidFill>
                <a:latin typeface="Times New Roman" panose="02020603050405020304" pitchFamily="18" charset="0"/>
                <a:ea typeface="Times New Roman" panose="02020603050405020304" pitchFamily="18" charset="0"/>
              </a:rPr>
              <a:t>Admin:</a:t>
            </a:r>
            <a:r>
              <a:rPr lang="en-US" sz="2000" spc="-5" dirty="0">
                <a:solidFill>
                  <a:schemeClr val="bg1"/>
                </a:solidFill>
                <a:latin typeface="Times New Roman" panose="02020603050405020304" pitchFamily="18" charset="0"/>
                <a:ea typeface="Times New Roman" panose="02020603050405020304" pitchFamily="18" charset="0"/>
              </a:rPr>
              <a:t> </a:t>
            </a:r>
            <a:r>
              <a:rPr lang="en-US" sz="2000" dirty="0">
                <a:solidFill>
                  <a:schemeClr val="bg1"/>
                </a:solidFill>
                <a:latin typeface="Times New Roman" panose="02020603050405020304" pitchFamily="18" charset="0"/>
                <a:ea typeface="Times New Roman" panose="02020603050405020304" pitchFamily="18" charset="0"/>
              </a:rPr>
              <a:t>-has</a:t>
            </a:r>
            <a:r>
              <a:rPr lang="en-US" sz="2000" spc="-10" dirty="0">
                <a:solidFill>
                  <a:schemeClr val="bg1"/>
                </a:solidFill>
                <a:latin typeface="Times New Roman" panose="02020603050405020304" pitchFamily="18" charset="0"/>
                <a:ea typeface="Times New Roman" panose="02020603050405020304" pitchFamily="18" charset="0"/>
              </a:rPr>
              <a:t> </a:t>
            </a:r>
            <a:r>
              <a:rPr lang="en-US" sz="2000" dirty="0">
                <a:solidFill>
                  <a:schemeClr val="bg1"/>
                </a:solidFill>
                <a:latin typeface="Times New Roman" panose="02020603050405020304" pitchFamily="18" charset="0"/>
                <a:ea typeface="Times New Roman" panose="02020603050405020304" pitchFamily="18" charset="0"/>
              </a:rPr>
              <a:t>the</a:t>
            </a:r>
            <a:r>
              <a:rPr lang="en-US" sz="2000" spc="-10" dirty="0">
                <a:solidFill>
                  <a:schemeClr val="bg1"/>
                </a:solidFill>
                <a:latin typeface="Times New Roman" panose="02020603050405020304" pitchFamily="18" charset="0"/>
                <a:ea typeface="Times New Roman" panose="02020603050405020304" pitchFamily="18" charset="0"/>
              </a:rPr>
              <a:t> </a:t>
            </a:r>
            <a:r>
              <a:rPr lang="en-US" sz="2000" dirty="0">
                <a:solidFill>
                  <a:schemeClr val="bg1"/>
                </a:solidFill>
                <a:latin typeface="Times New Roman" panose="02020603050405020304" pitchFamily="18" charset="0"/>
                <a:ea typeface="Times New Roman" panose="02020603050405020304" pitchFamily="18" charset="0"/>
              </a:rPr>
              <a:t>following </a:t>
            </a:r>
            <a:r>
              <a:rPr lang="en-US" sz="2000" spc="-10" dirty="0">
                <a:solidFill>
                  <a:schemeClr val="bg1"/>
                </a:solidFill>
                <a:latin typeface="Times New Roman" panose="02020603050405020304" pitchFamily="18" charset="0"/>
                <a:ea typeface="Times New Roman" panose="02020603050405020304" pitchFamily="18" charset="0"/>
              </a:rPr>
              <a:t>privilege</a:t>
            </a:r>
            <a:endParaRPr lang="en-US" sz="2000" dirty="0">
              <a:solidFill>
                <a:schemeClr val="bg1"/>
              </a:solidFill>
              <a:latin typeface="Times New Roman" panose="02020603050405020304" pitchFamily="18" charset="0"/>
              <a:ea typeface="Times New Roman" panose="02020603050405020304" pitchFamily="18" charset="0"/>
            </a:endParaRPr>
          </a:p>
          <a:p>
            <a:pPr marL="1198245" indent="-285750" fontAlgn="auto">
              <a:spcBef>
                <a:spcPts val="0"/>
              </a:spcBef>
              <a:spcAft>
                <a:spcPts val="0"/>
              </a:spcAft>
              <a:buFont typeface="Arial" panose="020B0604020202020204" pitchFamily="34" charset="0"/>
              <a:buChar char="•"/>
              <a:defRPr/>
            </a:pPr>
            <a:r>
              <a:rPr lang="en-US" sz="2000" spc="-10" dirty="0">
                <a:solidFill>
                  <a:srgbClr val="DCDCDC"/>
                </a:solidFill>
                <a:latin typeface="Times New Roman" panose="02020603050405020304" pitchFamily="18" charset="0"/>
                <a:ea typeface="Times New Roman" panose="02020603050405020304" pitchFamily="18" charset="0"/>
              </a:rPr>
              <a:t>Login</a:t>
            </a:r>
            <a:endParaRPr lang="en-US" sz="2000" dirty="0">
              <a:solidFill>
                <a:srgbClr val="DCDCDC"/>
              </a:solidFill>
              <a:latin typeface="Times New Roman" panose="02020603050405020304" pitchFamily="18" charset="0"/>
              <a:ea typeface="Times New Roman" panose="02020603050405020304" pitchFamily="18" charset="0"/>
            </a:endParaRPr>
          </a:p>
          <a:p>
            <a:pPr marL="1198245" indent="-285750" fontAlgn="auto">
              <a:spcBef>
                <a:spcPts val="0"/>
              </a:spcBef>
              <a:spcAft>
                <a:spcPts val="0"/>
              </a:spcAft>
              <a:buFont typeface="Arial" panose="020B0604020202020204" pitchFamily="34" charset="0"/>
              <a:buChar char="•"/>
              <a:defRPr/>
            </a:pPr>
            <a:r>
              <a:rPr lang="en-US" sz="2000" spc="-10" dirty="0">
                <a:solidFill>
                  <a:srgbClr val="DCDCDC"/>
                </a:solidFill>
                <a:latin typeface="Times New Roman" panose="02020603050405020304" pitchFamily="18" charset="0"/>
                <a:ea typeface="Times New Roman" panose="02020603050405020304" pitchFamily="18" charset="0"/>
              </a:rPr>
              <a:t>Logout</a:t>
            </a:r>
            <a:endParaRPr lang="en-US" sz="2000" dirty="0">
              <a:solidFill>
                <a:srgbClr val="DCDCDC"/>
              </a:solidFill>
              <a:latin typeface="Times New Roman" panose="02020603050405020304" pitchFamily="18" charset="0"/>
              <a:ea typeface="Times New Roman" panose="02020603050405020304" pitchFamily="18" charset="0"/>
            </a:endParaRPr>
          </a:p>
          <a:p>
            <a:pPr marL="1198245" indent="-285750" fontAlgn="auto">
              <a:spcBef>
                <a:spcPts val="0"/>
              </a:spcBef>
              <a:spcAft>
                <a:spcPts val="0"/>
              </a:spcAft>
              <a:buFont typeface="Arial" panose="020B0604020202020204" pitchFamily="34" charset="0"/>
              <a:buChar char="•"/>
              <a:defRPr/>
            </a:pPr>
            <a:r>
              <a:rPr lang="en-US" sz="2000" dirty="0">
                <a:solidFill>
                  <a:srgbClr val="DCDCDC"/>
                </a:solidFill>
                <a:latin typeface="Times New Roman" panose="02020603050405020304" pitchFamily="18" charset="0"/>
                <a:ea typeface="Times New Roman" panose="02020603050405020304" pitchFamily="18" charset="0"/>
              </a:rPr>
              <a:t>Approve</a:t>
            </a:r>
            <a:r>
              <a:rPr lang="en-US" sz="2000" spc="-15" dirty="0">
                <a:solidFill>
                  <a:srgbClr val="DCDCDC"/>
                </a:solidFill>
                <a:latin typeface="Times New Roman" panose="02020603050405020304" pitchFamily="18" charset="0"/>
                <a:ea typeface="Times New Roman" panose="02020603050405020304" pitchFamily="18" charset="0"/>
              </a:rPr>
              <a:t> </a:t>
            </a:r>
            <a:r>
              <a:rPr lang="en-US" sz="2000" dirty="0">
                <a:solidFill>
                  <a:srgbClr val="DCDCDC"/>
                </a:solidFill>
                <a:latin typeface="Times New Roman" panose="02020603050405020304" pitchFamily="18" charset="0"/>
                <a:ea typeface="Times New Roman" panose="02020603050405020304" pitchFamily="18" charset="0"/>
              </a:rPr>
              <a:t>and</a:t>
            </a:r>
            <a:r>
              <a:rPr lang="en-US" sz="2000" spc="5" dirty="0">
                <a:solidFill>
                  <a:srgbClr val="DCDCDC"/>
                </a:solidFill>
                <a:latin typeface="Times New Roman" panose="02020603050405020304" pitchFamily="18" charset="0"/>
                <a:ea typeface="Times New Roman" panose="02020603050405020304" pitchFamily="18" charset="0"/>
              </a:rPr>
              <a:t> </a:t>
            </a:r>
            <a:r>
              <a:rPr lang="en-US" sz="2000" dirty="0">
                <a:solidFill>
                  <a:srgbClr val="DCDCDC"/>
                </a:solidFill>
                <a:latin typeface="Times New Roman" panose="02020603050405020304" pitchFamily="18" charset="0"/>
                <a:ea typeface="Times New Roman" panose="02020603050405020304" pitchFamily="18" charset="0"/>
              </a:rPr>
              <a:t>assign orders</a:t>
            </a:r>
            <a:r>
              <a:rPr lang="en-US" sz="2000" spc="-5" dirty="0">
                <a:solidFill>
                  <a:srgbClr val="DCDCDC"/>
                </a:solidFill>
                <a:latin typeface="Times New Roman" panose="02020603050405020304" pitchFamily="18" charset="0"/>
                <a:ea typeface="Times New Roman" panose="02020603050405020304" pitchFamily="18" charset="0"/>
              </a:rPr>
              <a:t> </a:t>
            </a:r>
            <a:r>
              <a:rPr lang="en-US" sz="2000" dirty="0">
                <a:solidFill>
                  <a:srgbClr val="DCDCDC"/>
                </a:solidFill>
                <a:latin typeface="Times New Roman" panose="02020603050405020304" pitchFamily="18" charset="0"/>
                <a:ea typeface="Times New Roman" panose="02020603050405020304" pitchFamily="18" charset="0"/>
              </a:rPr>
              <a:t>for</a:t>
            </a:r>
            <a:r>
              <a:rPr lang="en-US" sz="2000" spc="-10" dirty="0">
                <a:solidFill>
                  <a:srgbClr val="DCDCDC"/>
                </a:solidFill>
                <a:latin typeface="Times New Roman" panose="02020603050405020304" pitchFamily="18" charset="0"/>
                <a:ea typeface="Times New Roman" panose="02020603050405020304" pitchFamily="18" charset="0"/>
              </a:rPr>
              <a:t> the </a:t>
            </a:r>
            <a:r>
              <a:rPr lang="en-US" sz="2000" spc="-20" dirty="0">
                <a:solidFill>
                  <a:srgbClr val="DCDCDC"/>
                </a:solidFill>
                <a:latin typeface="Times New Roman" panose="02020603050405020304" pitchFamily="18" charset="0"/>
                <a:ea typeface="Times New Roman" panose="02020603050405020304" pitchFamily="18" charset="0"/>
              </a:rPr>
              <a:t>agent</a:t>
            </a:r>
            <a:endParaRPr lang="en-US" sz="2000" dirty="0">
              <a:solidFill>
                <a:srgbClr val="DCDCDC"/>
              </a:solidFill>
              <a:latin typeface="Times New Roman" panose="02020603050405020304" pitchFamily="18" charset="0"/>
              <a:ea typeface="Times New Roman" panose="02020603050405020304" pitchFamily="18" charset="0"/>
            </a:endParaRPr>
          </a:p>
          <a:p>
            <a:pPr marL="1160145" indent="-285750" fontAlgn="auto">
              <a:spcBef>
                <a:spcPts val="0"/>
              </a:spcBef>
              <a:spcAft>
                <a:spcPts val="0"/>
              </a:spcAft>
              <a:buFont typeface="Arial" panose="020B0604020202020204" pitchFamily="34" charset="0"/>
              <a:buChar char="•"/>
              <a:defRPr/>
            </a:pPr>
            <a:r>
              <a:rPr lang="en-US" sz="2000" dirty="0">
                <a:solidFill>
                  <a:srgbClr val="DCDCDC"/>
                </a:solidFill>
                <a:latin typeface="Times New Roman" panose="02020603050405020304" pitchFamily="18" charset="0"/>
                <a:ea typeface="Times New Roman" panose="02020603050405020304" pitchFamily="18" charset="0"/>
              </a:rPr>
              <a:t>Send slip</a:t>
            </a:r>
            <a:r>
              <a:rPr lang="en-US" sz="2000" spc="-10" dirty="0">
                <a:solidFill>
                  <a:srgbClr val="DCDCDC"/>
                </a:solidFill>
                <a:latin typeface="Times New Roman" panose="02020603050405020304" pitchFamily="18" charset="0"/>
                <a:ea typeface="Times New Roman" panose="02020603050405020304" pitchFamily="18" charset="0"/>
              </a:rPr>
              <a:t> </a:t>
            </a:r>
            <a:r>
              <a:rPr lang="en-US" sz="2000" dirty="0">
                <a:solidFill>
                  <a:srgbClr val="DCDCDC"/>
                </a:solidFill>
                <a:latin typeface="Times New Roman" panose="02020603050405020304" pitchFamily="18" charset="0"/>
                <a:ea typeface="Times New Roman" panose="02020603050405020304" pitchFamily="18" charset="0"/>
              </a:rPr>
              <a:t>and exit</a:t>
            </a:r>
            <a:r>
              <a:rPr lang="en-US" sz="2000" spc="-5" dirty="0">
                <a:solidFill>
                  <a:srgbClr val="DCDCDC"/>
                </a:solidFill>
                <a:latin typeface="Times New Roman" panose="02020603050405020304" pitchFamily="18" charset="0"/>
                <a:ea typeface="Times New Roman" panose="02020603050405020304" pitchFamily="18" charset="0"/>
              </a:rPr>
              <a:t> </a:t>
            </a:r>
            <a:r>
              <a:rPr lang="en-US" sz="2000" spc="-10" dirty="0">
                <a:solidFill>
                  <a:srgbClr val="DCDCDC"/>
                </a:solidFill>
                <a:latin typeface="Times New Roman" panose="02020603050405020304" pitchFamily="18" charset="0"/>
                <a:ea typeface="Times New Roman" panose="02020603050405020304" pitchFamily="18" charset="0"/>
              </a:rPr>
              <a:t>permission</a:t>
            </a:r>
            <a:endParaRPr lang="en-US" sz="2000" dirty="0">
              <a:solidFill>
                <a:srgbClr val="DCDCDC"/>
              </a:solidFill>
              <a:latin typeface="Times New Roman" panose="02020603050405020304" pitchFamily="18" charset="0"/>
              <a:ea typeface="Times New Roman" panose="02020603050405020304" pitchFamily="18" charset="0"/>
            </a:endParaRPr>
          </a:p>
          <a:p>
            <a:pPr marL="1160145" indent="-285750" fontAlgn="auto">
              <a:spcBef>
                <a:spcPts val="0"/>
              </a:spcBef>
              <a:spcAft>
                <a:spcPts val="0"/>
              </a:spcAft>
              <a:buFont typeface="Arial" panose="020B0604020202020204" pitchFamily="34" charset="0"/>
              <a:buChar char="•"/>
              <a:defRPr/>
            </a:pPr>
            <a:r>
              <a:rPr lang="en-US" sz="2000" dirty="0">
                <a:solidFill>
                  <a:srgbClr val="DCDCDC"/>
                </a:solidFill>
                <a:latin typeface="Times New Roman" panose="02020603050405020304" pitchFamily="18" charset="0"/>
                <a:ea typeface="Times New Roman" panose="02020603050405020304" pitchFamily="18" charset="0"/>
              </a:rPr>
              <a:t>View</a:t>
            </a:r>
            <a:r>
              <a:rPr lang="en-US" sz="2000" spc="-30" dirty="0">
                <a:solidFill>
                  <a:srgbClr val="DCDCDC"/>
                </a:solidFill>
                <a:latin typeface="Times New Roman" panose="02020603050405020304" pitchFamily="18" charset="0"/>
                <a:ea typeface="Times New Roman" panose="02020603050405020304" pitchFamily="18" charset="0"/>
              </a:rPr>
              <a:t> </a:t>
            </a:r>
            <a:r>
              <a:rPr lang="en-US" sz="2000" dirty="0">
                <a:solidFill>
                  <a:srgbClr val="DCDCDC"/>
                </a:solidFill>
                <a:latin typeface="Times New Roman" panose="02020603050405020304" pitchFamily="18" charset="0"/>
                <a:ea typeface="Times New Roman" panose="02020603050405020304" pitchFamily="18" charset="0"/>
              </a:rPr>
              <a:t>detail</a:t>
            </a:r>
            <a:r>
              <a:rPr lang="en-US" sz="2000" spc="-30" dirty="0">
                <a:solidFill>
                  <a:srgbClr val="DCDCDC"/>
                </a:solidFill>
                <a:latin typeface="Times New Roman" panose="02020603050405020304" pitchFamily="18" charset="0"/>
                <a:ea typeface="Times New Roman" panose="02020603050405020304" pitchFamily="18" charset="0"/>
              </a:rPr>
              <a:t> </a:t>
            </a:r>
            <a:r>
              <a:rPr lang="en-US" sz="2000" spc="-10" dirty="0">
                <a:solidFill>
                  <a:srgbClr val="DCDCDC"/>
                </a:solidFill>
                <a:latin typeface="Times New Roman" panose="02020603050405020304" pitchFamily="18" charset="0"/>
                <a:ea typeface="Times New Roman" panose="02020603050405020304" pitchFamily="18" charset="0"/>
              </a:rPr>
              <a:t>orders</a:t>
            </a:r>
            <a:endParaRPr lang="en-US" sz="2000" dirty="0">
              <a:solidFill>
                <a:srgbClr val="DCDCDC"/>
              </a:solidFill>
              <a:latin typeface="Times New Roman" panose="02020603050405020304" pitchFamily="18" charset="0"/>
              <a:ea typeface="Times New Roman" panose="02020603050405020304" pitchFamily="18" charset="0"/>
            </a:endParaRPr>
          </a:p>
          <a:p>
            <a:endParaRPr lang="en-US" dirty="0"/>
          </a:p>
        </p:txBody>
      </p:sp>
      <p:sp>
        <p:nvSpPr>
          <p:cNvPr id="11" name="Content Placeholder 5">
            <a:extLst>
              <a:ext uri="{FF2B5EF4-FFF2-40B4-BE49-F238E27FC236}">
                <a16:creationId xmlns:a16="http://schemas.microsoft.com/office/drawing/2014/main" id="{59E60D9C-AC1C-4049-A063-1EAB496C19C8}"/>
              </a:ext>
            </a:extLst>
          </p:cNvPr>
          <p:cNvSpPr txBox="1">
            <a:spLocks/>
          </p:cNvSpPr>
          <p:nvPr/>
        </p:nvSpPr>
        <p:spPr>
          <a:xfrm>
            <a:off x="5870692" y="1038224"/>
            <a:ext cx="6230938" cy="5819776"/>
          </a:xfrm>
          <a:prstGeom prst="rect">
            <a:avLst/>
          </a:prstGeom>
        </p:spPr>
        <p:txBody>
          <a:bodyPr rtlCol="0">
            <a:normAutofit fontScale="47500"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字魂59号-创粗黑" panose="00000500000000000000" pitchFamily="2"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8595" indent="0">
              <a:spcAft>
                <a:spcPts val="0"/>
              </a:spcAft>
              <a:buNone/>
              <a:defRPr/>
            </a:pPr>
            <a:r>
              <a:rPr lang="en-US" sz="4200" dirty="0">
                <a:solidFill>
                  <a:schemeClr val="bg1"/>
                </a:solidFill>
                <a:latin typeface="Times New Roman" panose="02020603050405020304" pitchFamily="18" charset="0"/>
                <a:ea typeface="Times New Roman" panose="02020603050405020304" pitchFamily="18" charset="0"/>
              </a:rPr>
              <a:t>Agent</a:t>
            </a:r>
            <a:r>
              <a:rPr lang="en-US" sz="4200" spc="-70" dirty="0">
                <a:solidFill>
                  <a:schemeClr val="bg1"/>
                </a:solidFill>
                <a:latin typeface="Times New Roman" panose="02020603050405020304" pitchFamily="18" charset="0"/>
                <a:ea typeface="Times New Roman" panose="02020603050405020304" pitchFamily="18" charset="0"/>
              </a:rPr>
              <a:t> </a:t>
            </a:r>
            <a:r>
              <a:rPr lang="en-US" sz="4200" dirty="0">
                <a:solidFill>
                  <a:schemeClr val="bg1"/>
                </a:solidFill>
                <a:latin typeface="Times New Roman" panose="02020603050405020304" pitchFamily="18" charset="0"/>
                <a:ea typeface="Times New Roman" panose="02020603050405020304" pitchFamily="18" charset="0"/>
              </a:rPr>
              <a:t>Admin:-</a:t>
            </a:r>
            <a:r>
              <a:rPr lang="en-US" sz="4200" spc="-10" dirty="0">
                <a:solidFill>
                  <a:schemeClr val="bg1"/>
                </a:solidFill>
                <a:latin typeface="Times New Roman" panose="02020603050405020304" pitchFamily="18" charset="0"/>
                <a:ea typeface="Times New Roman" panose="02020603050405020304" pitchFamily="18" charset="0"/>
              </a:rPr>
              <a:t> </a:t>
            </a:r>
            <a:r>
              <a:rPr lang="en-US" sz="4200" dirty="0">
                <a:solidFill>
                  <a:schemeClr val="bg1"/>
                </a:solidFill>
                <a:latin typeface="Times New Roman" panose="02020603050405020304" pitchFamily="18" charset="0"/>
                <a:ea typeface="Times New Roman" panose="02020603050405020304" pitchFamily="18" charset="0"/>
              </a:rPr>
              <a:t>has</a:t>
            </a:r>
            <a:r>
              <a:rPr lang="en-US" sz="4200" spc="-15" dirty="0">
                <a:solidFill>
                  <a:schemeClr val="bg1"/>
                </a:solidFill>
                <a:latin typeface="Times New Roman" panose="02020603050405020304" pitchFamily="18" charset="0"/>
                <a:ea typeface="Times New Roman" panose="02020603050405020304" pitchFamily="18" charset="0"/>
              </a:rPr>
              <a:t> </a:t>
            </a:r>
            <a:r>
              <a:rPr lang="en-US" sz="4200" dirty="0">
                <a:solidFill>
                  <a:schemeClr val="bg1"/>
                </a:solidFill>
                <a:latin typeface="Times New Roman" panose="02020603050405020304" pitchFamily="18" charset="0"/>
                <a:ea typeface="Times New Roman" panose="02020603050405020304" pitchFamily="18" charset="0"/>
              </a:rPr>
              <a:t>the</a:t>
            </a:r>
            <a:r>
              <a:rPr lang="en-US" sz="4200" spc="-5" dirty="0">
                <a:solidFill>
                  <a:schemeClr val="bg1"/>
                </a:solidFill>
                <a:latin typeface="Times New Roman" panose="02020603050405020304" pitchFamily="18" charset="0"/>
                <a:ea typeface="Times New Roman" panose="02020603050405020304" pitchFamily="18" charset="0"/>
              </a:rPr>
              <a:t> </a:t>
            </a:r>
            <a:r>
              <a:rPr lang="en-US" sz="4200" dirty="0">
                <a:solidFill>
                  <a:schemeClr val="bg1"/>
                </a:solidFill>
                <a:latin typeface="Times New Roman" panose="02020603050405020304" pitchFamily="18" charset="0"/>
                <a:ea typeface="Times New Roman" panose="02020603050405020304" pitchFamily="18" charset="0"/>
              </a:rPr>
              <a:t>following </a:t>
            </a:r>
            <a:r>
              <a:rPr lang="en-US" sz="4200" spc="-10" dirty="0">
                <a:solidFill>
                  <a:schemeClr val="bg1"/>
                </a:solidFill>
                <a:latin typeface="Times New Roman" panose="02020603050405020304" pitchFamily="18" charset="0"/>
                <a:ea typeface="Times New Roman" panose="02020603050405020304" pitchFamily="18" charset="0"/>
              </a:rPr>
              <a:t>privilege</a:t>
            </a:r>
            <a:endParaRPr lang="en-US" sz="4200" dirty="0">
              <a:solidFill>
                <a:schemeClr val="bg1"/>
              </a:solidFill>
              <a:latin typeface="Times New Roman" panose="02020603050405020304" pitchFamily="18" charset="0"/>
              <a:ea typeface="Times New Roman" panose="02020603050405020304" pitchFamily="18" charset="0"/>
            </a:endParaRPr>
          </a:p>
          <a:p>
            <a:pPr marL="874395">
              <a:spcAft>
                <a:spcPts val="0"/>
              </a:spcAft>
              <a:defRPr/>
            </a:pPr>
            <a:r>
              <a:rPr lang="en-US" sz="4200" spc="-10" dirty="0">
                <a:solidFill>
                  <a:srgbClr val="DCDCDC"/>
                </a:solidFill>
                <a:latin typeface="Times New Roman" panose="02020603050405020304" pitchFamily="18" charset="0"/>
                <a:ea typeface="Times New Roman" panose="02020603050405020304" pitchFamily="18" charset="0"/>
              </a:rPr>
              <a:t>Login</a:t>
            </a:r>
            <a:endParaRPr lang="en-US" sz="4200" dirty="0">
              <a:solidFill>
                <a:srgbClr val="DCDCDC"/>
              </a:solidFill>
              <a:latin typeface="Times New Roman" panose="02020603050405020304" pitchFamily="18" charset="0"/>
              <a:ea typeface="Times New Roman" panose="02020603050405020304" pitchFamily="18" charset="0"/>
            </a:endParaRPr>
          </a:p>
          <a:p>
            <a:pPr marL="874395">
              <a:spcAft>
                <a:spcPts val="0"/>
              </a:spcAft>
              <a:defRPr/>
            </a:pPr>
            <a:r>
              <a:rPr lang="en-US" sz="4200" spc="-10" dirty="0">
                <a:solidFill>
                  <a:srgbClr val="DCDCDC"/>
                </a:solidFill>
                <a:latin typeface="Times New Roman" panose="02020603050405020304" pitchFamily="18" charset="0"/>
                <a:ea typeface="Times New Roman" panose="02020603050405020304" pitchFamily="18" charset="0"/>
              </a:rPr>
              <a:t>Logout</a:t>
            </a:r>
            <a:endParaRPr lang="en-US" sz="4200" dirty="0">
              <a:solidFill>
                <a:srgbClr val="DCDCDC"/>
              </a:solidFill>
              <a:latin typeface="Times New Roman" panose="02020603050405020304" pitchFamily="18" charset="0"/>
              <a:ea typeface="Times New Roman" panose="02020603050405020304" pitchFamily="18" charset="0"/>
            </a:endParaRPr>
          </a:p>
          <a:p>
            <a:pPr marL="874395">
              <a:spcAft>
                <a:spcPts val="0"/>
              </a:spcAft>
              <a:defRPr/>
            </a:pPr>
            <a:r>
              <a:rPr lang="en-US" sz="4200" dirty="0">
                <a:solidFill>
                  <a:srgbClr val="DCDCDC"/>
                </a:solidFill>
                <a:latin typeface="Times New Roman" panose="02020603050405020304" pitchFamily="18" charset="0"/>
                <a:ea typeface="Times New Roman" panose="02020603050405020304" pitchFamily="18" charset="0"/>
              </a:rPr>
              <a:t>make</a:t>
            </a:r>
            <a:r>
              <a:rPr lang="en-US" sz="4200" spc="-5" dirty="0">
                <a:solidFill>
                  <a:srgbClr val="DCDCDC"/>
                </a:solidFill>
                <a:latin typeface="Times New Roman" panose="02020603050405020304" pitchFamily="18" charset="0"/>
                <a:ea typeface="Times New Roman" panose="02020603050405020304" pitchFamily="18" charset="0"/>
              </a:rPr>
              <a:t> an </a:t>
            </a:r>
            <a:r>
              <a:rPr lang="en-US" sz="4200" spc="-10" dirty="0">
                <a:solidFill>
                  <a:srgbClr val="DCDCDC"/>
                </a:solidFill>
                <a:latin typeface="Times New Roman" panose="02020603050405020304" pitchFamily="18" charset="0"/>
                <a:ea typeface="Times New Roman" panose="02020603050405020304" pitchFamily="18" charset="0"/>
              </a:rPr>
              <a:t>order</a:t>
            </a:r>
            <a:endParaRPr lang="en-US" sz="4200" dirty="0">
              <a:solidFill>
                <a:srgbClr val="DCDCDC"/>
              </a:solidFill>
              <a:latin typeface="Times New Roman" panose="02020603050405020304" pitchFamily="18" charset="0"/>
              <a:ea typeface="Times New Roman" panose="02020603050405020304" pitchFamily="18" charset="0"/>
            </a:endParaRPr>
          </a:p>
          <a:p>
            <a:pPr marL="874395">
              <a:spcAft>
                <a:spcPts val="0"/>
              </a:spcAft>
              <a:defRPr/>
            </a:pPr>
            <a:r>
              <a:rPr lang="en-US" sz="4200" dirty="0">
                <a:solidFill>
                  <a:srgbClr val="DCDCDC"/>
                </a:solidFill>
                <a:latin typeface="Times New Roman" panose="02020603050405020304" pitchFamily="18" charset="0"/>
                <a:ea typeface="Times New Roman" panose="02020603050405020304" pitchFamily="18" charset="0"/>
              </a:rPr>
              <a:t>make</a:t>
            </a:r>
            <a:r>
              <a:rPr lang="en-US" sz="4200" spc="-5" dirty="0">
                <a:solidFill>
                  <a:srgbClr val="DCDCDC"/>
                </a:solidFill>
                <a:latin typeface="Times New Roman" panose="02020603050405020304" pitchFamily="18" charset="0"/>
                <a:ea typeface="Times New Roman" panose="02020603050405020304" pitchFamily="18" charset="0"/>
              </a:rPr>
              <a:t> </a:t>
            </a:r>
            <a:r>
              <a:rPr lang="en-US" sz="4200" spc="-10" dirty="0">
                <a:solidFill>
                  <a:srgbClr val="DCDCDC"/>
                </a:solidFill>
                <a:latin typeface="Times New Roman" panose="02020603050405020304" pitchFamily="18" charset="0"/>
                <a:ea typeface="Times New Roman" panose="02020603050405020304" pitchFamily="18" charset="0"/>
              </a:rPr>
              <a:t>payment</a:t>
            </a:r>
            <a:endParaRPr lang="en-US" sz="4200" dirty="0">
              <a:solidFill>
                <a:srgbClr val="DCDCDC"/>
              </a:solidFill>
              <a:latin typeface="Times New Roman" panose="02020603050405020304" pitchFamily="18" charset="0"/>
              <a:ea typeface="Times New Roman" panose="02020603050405020304" pitchFamily="18" charset="0"/>
            </a:endParaRPr>
          </a:p>
          <a:p>
            <a:pPr marL="874395">
              <a:spcAft>
                <a:spcPts val="0"/>
              </a:spcAft>
              <a:defRPr/>
            </a:pPr>
            <a:r>
              <a:rPr lang="en-US" sz="4200" dirty="0">
                <a:solidFill>
                  <a:srgbClr val="DCDCDC"/>
                </a:solidFill>
                <a:latin typeface="Times New Roman" panose="02020603050405020304" pitchFamily="18" charset="0"/>
                <a:ea typeface="Times New Roman" panose="02020603050405020304" pitchFamily="18" charset="0"/>
              </a:rPr>
              <a:t>assign an order</a:t>
            </a:r>
            <a:r>
              <a:rPr lang="en-US" sz="4200" spc="-5" dirty="0">
                <a:solidFill>
                  <a:srgbClr val="DCDCDC"/>
                </a:solidFill>
                <a:latin typeface="Times New Roman" panose="02020603050405020304" pitchFamily="18" charset="0"/>
                <a:ea typeface="Times New Roman" panose="02020603050405020304" pitchFamily="18" charset="0"/>
              </a:rPr>
              <a:t> </a:t>
            </a:r>
            <a:r>
              <a:rPr lang="en-US" sz="4200" dirty="0">
                <a:solidFill>
                  <a:srgbClr val="DCDCDC"/>
                </a:solidFill>
                <a:latin typeface="Times New Roman" panose="02020603050405020304" pitchFamily="18" charset="0"/>
                <a:ea typeface="Times New Roman" panose="02020603050405020304" pitchFamily="18" charset="0"/>
              </a:rPr>
              <a:t>for the </a:t>
            </a:r>
            <a:r>
              <a:rPr lang="en-US" sz="4200" spc="-10" dirty="0">
                <a:solidFill>
                  <a:srgbClr val="DCDCDC"/>
                </a:solidFill>
                <a:latin typeface="Times New Roman" panose="02020603050405020304" pitchFamily="18" charset="0"/>
                <a:ea typeface="Times New Roman" panose="02020603050405020304" pitchFamily="18" charset="0"/>
              </a:rPr>
              <a:t>customer</a:t>
            </a:r>
            <a:endParaRPr lang="en-US" sz="4200" dirty="0">
              <a:solidFill>
                <a:srgbClr val="DCDCDC"/>
              </a:solidFill>
              <a:latin typeface="Times New Roman" panose="02020603050405020304" pitchFamily="18" charset="0"/>
              <a:ea typeface="Times New Roman" panose="02020603050405020304" pitchFamily="18" charset="0"/>
            </a:endParaRPr>
          </a:p>
          <a:p>
            <a:pPr marL="874395">
              <a:spcAft>
                <a:spcPts val="0"/>
              </a:spcAft>
              <a:defRPr/>
            </a:pPr>
            <a:r>
              <a:rPr lang="en-US" sz="4200" dirty="0">
                <a:solidFill>
                  <a:srgbClr val="DCDCDC"/>
                </a:solidFill>
                <a:latin typeface="Times New Roman" panose="02020603050405020304" pitchFamily="18" charset="0"/>
                <a:ea typeface="Times New Roman" panose="02020603050405020304" pitchFamily="18" charset="0"/>
              </a:rPr>
              <a:t>View</a:t>
            </a:r>
            <a:r>
              <a:rPr lang="en-US" sz="4200" spc="-30" dirty="0">
                <a:solidFill>
                  <a:srgbClr val="DCDCDC"/>
                </a:solidFill>
                <a:latin typeface="Times New Roman" panose="02020603050405020304" pitchFamily="18" charset="0"/>
                <a:ea typeface="Times New Roman" panose="02020603050405020304" pitchFamily="18" charset="0"/>
              </a:rPr>
              <a:t> </a:t>
            </a:r>
            <a:r>
              <a:rPr lang="en-US" sz="4200" dirty="0">
                <a:solidFill>
                  <a:srgbClr val="DCDCDC"/>
                </a:solidFill>
                <a:latin typeface="Times New Roman" panose="02020603050405020304" pitchFamily="18" charset="0"/>
                <a:ea typeface="Times New Roman" panose="02020603050405020304" pitchFamily="18" charset="0"/>
              </a:rPr>
              <a:t>delivery</a:t>
            </a:r>
            <a:r>
              <a:rPr lang="en-US" sz="4200" spc="-30" dirty="0">
                <a:solidFill>
                  <a:srgbClr val="DCDCDC"/>
                </a:solidFill>
                <a:latin typeface="Times New Roman" panose="02020603050405020304" pitchFamily="18" charset="0"/>
                <a:ea typeface="Times New Roman" panose="02020603050405020304" pitchFamily="18" charset="0"/>
              </a:rPr>
              <a:t> </a:t>
            </a:r>
            <a:r>
              <a:rPr lang="en-US" sz="4200" spc="-10" dirty="0">
                <a:solidFill>
                  <a:srgbClr val="DCDCDC"/>
                </a:solidFill>
                <a:latin typeface="Times New Roman" panose="02020603050405020304" pitchFamily="18" charset="0"/>
                <a:ea typeface="Times New Roman" panose="02020603050405020304" pitchFamily="18" charset="0"/>
              </a:rPr>
              <a:t>status</a:t>
            </a:r>
            <a:endParaRPr lang="en-US" sz="4200" dirty="0">
              <a:solidFill>
                <a:srgbClr val="DCDCDC"/>
              </a:solidFill>
              <a:latin typeface="Times New Roman" panose="02020603050405020304" pitchFamily="18" charset="0"/>
              <a:ea typeface="Times New Roman" panose="02020603050405020304" pitchFamily="18" charset="0"/>
            </a:endParaRPr>
          </a:p>
          <a:p>
            <a:pPr marL="874395">
              <a:spcAft>
                <a:spcPts val="0"/>
              </a:spcAft>
              <a:defRPr/>
            </a:pPr>
            <a:r>
              <a:rPr lang="en-US" sz="4200" dirty="0">
                <a:solidFill>
                  <a:srgbClr val="DCDCDC"/>
                </a:solidFill>
                <a:latin typeface="Times New Roman" panose="02020603050405020304" pitchFamily="18" charset="0"/>
                <a:ea typeface="Times New Roman" panose="02020603050405020304" pitchFamily="18" charset="0"/>
              </a:rPr>
              <a:t>View</a:t>
            </a:r>
            <a:r>
              <a:rPr lang="en-US" sz="4200" spc="-30" dirty="0">
                <a:solidFill>
                  <a:srgbClr val="DCDCDC"/>
                </a:solidFill>
                <a:latin typeface="Times New Roman" panose="02020603050405020304" pitchFamily="18" charset="0"/>
                <a:ea typeface="Times New Roman" panose="02020603050405020304" pitchFamily="18" charset="0"/>
              </a:rPr>
              <a:t> </a:t>
            </a:r>
            <a:r>
              <a:rPr lang="en-US" sz="4200" dirty="0">
                <a:solidFill>
                  <a:srgbClr val="DCDCDC"/>
                </a:solidFill>
                <a:latin typeface="Times New Roman" panose="02020603050405020304" pitchFamily="18" charset="0"/>
                <a:ea typeface="Times New Roman" panose="02020603050405020304" pitchFamily="18" charset="0"/>
              </a:rPr>
              <a:t>detailed</a:t>
            </a:r>
            <a:r>
              <a:rPr lang="en-US" sz="4200" spc="-30" dirty="0">
                <a:solidFill>
                  <a:srgbClr val="DCDCDC"/>
                </a:solidFill>
                <a:latin typeface="Times New Roman" panose="02020603050405020304" pitchFamily="18" charset="0"/>
                <a:ea typeface="Times New Roman" panose="02020603050405020304" pitchFamily="18" charset="0"/>
              </a:rPr>
              <a:t> </a:t>
            </a:r>
            <a:r>
              <a:rPr lang="en-US" sz="4200" spc="-10" dirty="0">
                <a:solidFill>
                  <a:srgbClr val="DCDCDC"/>
                </a:solidFill>
                <a:latin typeface="Times New Roman" panose="02020603050405020304" pitchFamily="18" charset="0"/>
                <a:ea typeface="Times New Roman" panose="02020603050405020304" pitchFamily="18" charset="0"/>
              </a:rPr>
              <a:t>orders</a:t>
            </a:r>
            <a:endParaRPr lang="en-US" sz="4200" dirty="0">
              <a:solidFill>
                <a:srgbClr val="DCDCDC"/>
              </a:solidFill>
              <a:latin typeface="Times New Roman" panose="02020603050405020304" pitchFamily="18" charset="0"/>
              <a:ea typeface="Times New Roman" panose="02020603050405020304" pitchFamily="18" charset="0"/>
            </a:endParaRPr>
          </a:p>
          <a:p>
            <a:pPr marL="874395">
              <a:spcAft>
                <a:spcPts val="0"/>
              </a:spcAft>
              <a:defRPr/>
            </a:pPr>
            <a:r>
              <a:rPr lang="en-US" sz="4200" dirty="0">
                <a:solidFill>
                  <a:srgbClr val="DCDCDC"/>
                </a:solidFill>
                <a:latin typeface="Times New Roman" panose="02020603050405020304" pitchFamily="18" charset="0"/>
                <a:ea typeface="Times New Roman" panose="02020603050405020304" pitchFamily="18" charset="0"/>
              </a:rPr>
              <a:t>Generate </a:t>
            </a:r>
            <a:r>
              <a:rPr lang="en-US" sz="4200" spc="-10" dirty="0">
                <a:solidFill>
                  <a:srgbClr val="DCDCDC"/>
                </a:solidFill>
                <a:latin typeface="Times New Roman" panose="02020603050405020304" pitchFamily="18" charset="0"/>
                <a:ea typeface="Times New Roman" panose="02020603050405020304" pitchFamily="18" charset="0"/>
              </a:rPr>
              <a:t>report</a:t>
            </a:r>
            <a:endParaRPr lang="en-US" sz="4200" dirty="0">
              <a:solidFill>
                <a:srgbClr val="DCDCDC"/>
              </a:solidFill>
              <a:latin typeface="Times New Roman" panose="02020603050405020304" pitchFamily="18" charset="0"/>
              <a:ea typeface="Times New Roman" panose="02020603050405020304" pitchFamily="18" charset="0"/>
            </a:endParaRPr>
          </a:p>
          <a:p>
            <a:pPr marL="0" indent="0">
              <a:spcAft>
                <a:spcPts val="0"/>
              </a:spcAft>
              <a:buFont typeface="Arial" panose="020B0604020202020204" pitchFamily="34" charset="0"/>
              <a:buNone/>
              <a:defRPr/>
            </a:pPr>
            <a:r>
              <a:rPr lang="en-US" sz="1800" dirty="0">
                <a:latin typeface="Times New Roman" panose="02020603050405020304" pitchFamily="18" charset="0"/>
                <a:ea typeface="Times New Roman" panose="02020603050405020304" pitchFamily="18" charset="0"/>
              </a:rPr>
              <a:t> </a:t>
            </a:r>
          </a:p>
          <a:p>
            <a:pPr marL="188595" indent="0">
              <a:spcAft>
                <a:spcPts val="0"/>
              </a:spcAft>
              <a:buNone/>
              <a:defRPr/>
            </a:pPr>
            <a:r>
              <a:rPr lang="en-US" sz="4400" dirty="0">
                <a:solidFill>
                  <a:schemeClr val="bg1"/>
                </a:solidFill>
                <a:latin typeface="Times New Roman" panose="02020603050405020304" pitchFamily="18" charset="0"/>
                <a:ea typeface="Times New Roman" panose="02020603050405020304" pitchFamily="18" charset="0"/>
              </a:rPr>
              <a:t>Customer:</a:t>
            </a:r>
            <a:r>
              <a:rPr lang="en-US" sz="4400" spc="-15" dirty="0">
                <a:solidFill>
                  <a:schemeClr val="bg1"/>
                </a:solidFill>
                <a:latin typeface="Times New Roman" panose="02020603050405020304" pitchFamily="18" charset="0"/>
                <a:ea typeface="Times New Roman" panose="02020603050405020304" pitchFamily="18" charset="0"/>
              </a:rPr>
              <a:t> </a:t>
            </a:r>
            <a:r>
              <a:rPr lang="en-US" sz="4400" dirty="0">
                <a:solidFill>
                  <a:schemeClr val="bg1"/>
                </a:solidFill>
                <a:latin typeface="Times New Roman" panose="02020603050405020304" pitchFamily="18" charset="0"/>
                <a:ea typeface="Times New Roman" panose="02020603050405020304" pitchFamily="18" charset="0"/>
              </a:rPr>
              <a:t>-</a:t>
            </a:r>
            <a:r>
              <a:rPr lang="en-US" sz="4400" spc="-10" dirty="0">
                <a:solidFill>
                  <a:schemeClr val="bg1"/>
                </a:solidFill>
                <a:latin typeface="Times New Roman" panose="02020603050405020304" pitchFamily="18" charset="0"/>
                <a:ea typeface="Times New Roman" panose="02020603050405020304" pitchFamily="18" charset="0"/>
              </a:rPr>
              <a:t> </a:t>
            </a:r>
            <a:r>
              <a:rPr lang="en-US" sz="4400" dirty="0">
                <a:solidFill>
                  <a:schemeClr val="bg1"/>
                </a:solidFill>
                <a:latin typeface="Times New Roman" panose="02020603050405020304" pitchFamily="18" charset="0"/>
                <a:ea typeface="Times New Roman" panose="02020603050405020304" pitchFamily="18" charset="0"/>
              </a:rPr>
              <a:t>has</a:t>
            </a:r>
            <a:r>
              <a:rPr lang="en-US" sz="4400" spc="-10" dirty="0">
                <a:solidFill>
                  <a:schemeClr val="bg1"/>
                </a:solidFill>
                <a:latin typeface="Times New Roman" panose="02020603050405020304" pitchFamily="18" charset="0"/>
                <a:ea typeface="Times New Roman" panose="02020603050405020304" pitchFamily="18" charset="0"/>
              </a:rPr>
              <a:t> </a:t>
            </a:r>
            <a:r>
              <a:rPr lang="en-US" sz="4400" dirty="0">
                <a:solidFill>
                  <a:schemeClr val="bg1"/>
                </a:solidFill>
                <a:latin typeface="Times New Roman" panose="02020603050405020304" pitchFamily="18" charset="0"/>
                <a:ea typeface="Times New Roman" panose="02020603050405020304" pitchFamily="18" charset="0"/>
              </a:rPr>
              <a:t>the following</a:t>
            </a:r>
            <a:r>
              <a:rPr lang="en-US" sz="4400" spc="-10" dirty="0">
                <a:solidFill>
                  <a:schemeClr val="bg1"/>
                </a:solidFill>
                <a:latin typeface="Times New Roman" panose="02020603050405020304" pitchFamily="18" charset="0"/>
                <a:ea typeface="Times New Roman" panose="02020603050405020304" pitchFamily="18" charset="0"/>
              </a:rPr>
              <a:t> privilege</a:t>
            </a:r>
            <a:endParaRPr lang="en-US" sz="4400" dirty="0">
              <a:solidFill>
                <a:schemeClr val="bg1"/>
              </a:solidFill>
              <a:latin typeface="Times New Roman" panose="02020603050405020304" pitchFamily="18" charset="0"/>
              <a:ea typeface="Times New Roman" panose="02020603050405020304" pitchFamily="18" charset="0"/>
            </a:endParaRPr>
          </a:p>
          <a:p>
            <a:pPr marL="874395">
              <a:spcAft>
                <a:spcPts val="0"/>
              </a:spcAft>
              <a:defRPr/>
            </a:pPr>
            <a:r>
              <a:rPr lang="en-US" sz="3600" spc="-10" dirty="0">
                <a:solidFill>
                  <a:srgbClr val="DCDCDC"/>
                </a:solidFill>
                <a:latin typeface="Times New Roman" panose="02020603050405020304" pitchFamily="18" charset="0"/>
                <a:ea typeface="Times New Roman" panose="02020603050405020304" pitchFamily="18" charset="0"/>
              </a:rPr>
              <a:t>Login</a:t>
            </a:r>
            <a:endParaRPr lang="en-US" sz="3600" dirty="0">
              <a:solidFill>
                <a:srgbClr val="DCDCDC"/>
              </a:solidFill>
              <a:latin typeface="Times New Roman" panose="02020603050405020304" pitchFamily="18" charset="0"/>
              <a:ea typeface="Times New Roman" panose="02020603050405020304" pitchFamily="18" charset="0"/>
            </a:endParaRPr>
          </a:p>
          <a:p>
            <a:pPr marL="874395">
              <a:spcAft>
                <a:spcPts val="0"/>
              </a:spcAft>
              <a:defRPr/>
            </a:pPr>
            <a:r>
              <a:rPr lang="en-US" sz="3600" spc="-10" dirty="0">
                <a:solidFill>
                  <a:srgbClr val="DCDCDC"/>
                </a:solidFill>
                <a:latin typeface="Times New Roman" panose="02020603050405020304" pitchFamily="18" charset="0"/>
                <a:ea typeface="Times New Roman" panose="02020603050405020304" pitchFamily="18" charset="0"/>
              </a:rPr>
              <a:t>Logout</a:t>
            </a:r>
            <a:endParaRPr lang="en-US" sz="3600" dirty="0">
              <a:solidFill>
                <a:srgbClr val="DCDCDC"/>
              </a:solidFill>
              <a:latin typeface="Times New Roman" panose="02020603050405020304" pitchFamily="18" charset="0"/>
              <a:ea typeface="Times New Roman" panose="02020603050405020304" pitchFamily="18" charset="0"/>
            </a:endParaRPr>
          </a:p>
          <a:p>
            <a:pPr marL="874395">
              <a:spcAft>
                <a:spcPts val="0"/>
              </a:spcAft>
              <a:defRPr/>
            </a:pPr>
            <a:r>
              <a:rPr lang="en-US" sz="3600" dirty="0">
                <a:solidFill>
                  <a:srgbClr val="DCDCDC"/>
                </a:solidFill>
                <a:latin typeface="Times New Roman" panose="02020603050405020304" pitchFamily="18" charset="0"/>
                <a:ea typeface="Times New Roman" panose="02020603050405020304" pitchFamily="18" charset="0"/>
              </a:rPr>
              <a:t>make</a:t>
            </a:r>
            <a:r>
              <a:rPr lang="en-US" sz="3600" spc="-5" dirty="0">
                <a:solidFill>
                  <a:srgbClr val="DCDCDC"/>
                </a:solidFill>
                <a:latin typeface="Times New Roman" panose="02020603050405020304" pitchFamily="18" charset="0"/>
                <a:ea typeface="Times New Roman" panose="02020603050405020304" pitchFamily="18" charset="0"/>
              </a:rPr>
              <a:t> an </a:t>
            </a:r>
            <a:r>
              <a:rPr lang="en-US" sz="3600" spc="-10" dirty="0">
                <a:solidFill>
                  <a:srgbClr val="DCDCDC"/>
                </a:solidFill>
                <a:latin typeface="Times New Roman" panose="02020603050405020304" pitchFamily="18" charset="0"/>
                <a:ea typeface="Times New Roman" panose="02020603050405020304" pitchFamily="18" charset="0"/>
              </a:rPr>
              <a:t>order</a:t>
            </a:r>
            <a:endParaRPr lang="en-US" sz="3600" dirty="0">
              <a:solidFill>
                <a:srgbClr val="DCDCDC"/>
              </a:solidFill>
              <a:latin typeface="Times New Roman" panose="02020603050405020304" pitchFamily="18" charset="0"/>
              <a:ea typeface="Times New Roman" panose="02020603050405020304" pitchFamily="18" charset="0"/>
            </a:endParaRPr>
          </a:p>
          <a:p>
            <a:pPr marL="874395">
              <a:spcAft>
                <a:spcPts val="0"/>
              </a:spcAft>
              <a:defRPr/>
            </a:pPr>
            <a:r>
              <a:rPr lang="en-US" sz="3600" dirty="0">
                <a:solidFill>
                  <a:srgbClr val="DCDCDC"/>
                </a:solidFill>
                <a:latin typeface="Times New Roman" panose="02020603050405020304" pitchFamily="18" charset="0"/>
                <a:ea typeface="Times New Roman" panose="02020603050405020304" pitchFamily="18" charset="0"/>
              </a:rPr>
              <a:t>make</a:t>
            </a:r>
            <a:r>
              <a:rPr lang="en-US" sz="3600" spc="-5" dirty="0">
                <a:solidFill>
                  <a:srgbClr val="DCDCDC"/>
                </a:solidFill>
                <a:latin typeface="Times New Roman" panose="02020603050405020304" pitchFamily="18" charset="0"/>
                <a:ea typeface="Times New Roman" panose="02020603050405020304" pitchFamily="18" charset="0"/>
              </a:rPr>
              <a:t> </a:t>
            </a:r>
            <a:r>
              <a:rPr lang="en-US" sz="3600" spc="-10" dirty="0">
                <a:solidFill>
                  <a:srgbClr val="DCDCDC"/>
                </a:solidFill>
                <a:latin typeface="Times New Roman" panose="02020603050405020304" pitchFamily="18" charset="0"/>
                <a:ea typeface="Times New Roman" panose="02020603050405020304" pitchFamily="18" charset="0"/>
              </a:rPr>
              <a:t>payment</a:t>
            </a:r>
            <a:endParaRPr lang="en-US" sz="3600" dirty="0">
              <a:solidFill>
                <a:srgbClr val="DCDCDC"/>
              </a:solidFill>
              <a:latin typeface="Times New Roman" panose="02020603050405020304" pitchFamily="18" charset="0"/>
              <a:ea typeface="Times New Roman" panose="02020603050405020304" pitchFamily="18" charset="0"/>
            </a:endParaRPr>
          </a:p>
          <a:p>
            <a:pPr marL="874395">
              <a:spcAft>
                <a:spcPts val="0"/>
              </a:spcAft>
              <a:defRPr/>
            </a:pPr>
            <a:r>
              <a:rPr lang="en-US" sz="3600" dirty="0">
                <a:solidFill>
                  <a:srgbClr val="DCDCDC"/>
                </a:solidFill>
                <a:latin typeface="Times New Roman" panose="02020603050405020304" pitchFamily="18" charset="0"/>
                <a:ea typeface="Times New Roman" panose="02020603050405020304" pitchFamily="18" charset="0"/>
              </a:rPr>
              <a:t>Send</a:t>
            </a:r>
            <a:r>
              <a:rPr lang="en-US" sz="3600" spc="-5" dirty="0">
                <a:solidFill>
                  <a:srgbClr val="DCDCDC"/>
                </a:solidFill>
                <a:latin typeface="Times New Roman" panose="02020603050405020304" pitchFamily="18" charset="0"/>
                <a:ea typeface="Times New Roman" panose="02020603050405020304" pitchFamily="18" charset="0"/>
              </a:rPr>
              <a:t> </a:t>
            </a:r>
            <a:r>
              <a:rPr lang="en-US" sz="3600" dirty="0">
                <a:solidFill>
                  <a:srgbClr val="DCDCDC"/>
                </a:solidFill>
                <a:latin typeface="Times New Roman" panose="02020603050405020304" pitchFamily="18" charset="0"/>
                <a:ea typeface="Times New Roman" panose="02020603050405020304" pitchFamily="18" charset="0"/>
              </a:rPr>
              <a:t>delivery </a:t>
            </a:r>
            <a:r>
              <a:rPr lang="en-US" sz="3600" spc="-10" dirty="0">
                <a:solidFill>
                  <a:srgbClr val="DCDCDC"/>
                </a:solidFill>
                <a:latin typeface="Times New Roman" panose="02020603050405020304" pitchFamily="18" charset="0"/>
                <a:ea typeface="Times New Roman" panose="02020603050405020304" pitchFamily="18" charset="0"/>
              </a:rPr>
              <a:t>status</a:t>
            </a:r>
            <a:endParaRPr lang="en-US" sz="3600" dirty="0">
              <a:solidFill>
                <a:srgbClr val="DCDCDC"/>
              </a:solidFill>
              <a:latin typeface="Times New Roman" panose="02020603050405020304" pitchFamily="18" charset="0"/>
              <a:ea typeface="Times New Roman" panose="02020603050405020304" pitchFamily="18" charset="0"/>
            </a:endParaRPr>
          </a:p>
          <a:p>
            <a:pPr marL="874395">
              <a:spcAft>
                <a:spcPts val="0"/>
              </a:spcAft>
              <a:defRPr/>
            </a:pPr>
            <a:r>
              <a:rPr lang="en-US" sz="3600" dirty="0">
                <a:solidFill>
                  <a:srgbClr val="DCDCDC"/>
                </a:solidFill>
                <a:latin typeface="Times New Roman" panose="02020603050405020304" pitchFamily="18" charset="0"/>
                <a:ea typeface="Times New Roman" panose="02020603050405020304" pitchFamily="18" charset="0"/>
              </a:rPr>
              <a:t>Rate </a:t>
            </a:r>
            <a:r>
              <a:rPr lang="en-US" sz="3600" spc="-20" dirty="0">
                <a:solidFill>
                  <a:srgbClr val="DCDCDC"/>
                </a:solidFill>
                <a:latin typeface="Times New Roman" panose="02020603050405020304" pitchFamily="18" charset="0"/>
                <a:ea typeface="Times New Roman" panose="02020603050405020304" pitchFamily="18" charset="0"/>
              </a:rPr>
              <a:t>agent</a:t>
            </a:r>
            <a:endParaRPr lang="en-US" sz="3600" dirty="0">
              <a:solidFill>
                <a:srgbClr val="DCDCDC"/>
              </a:solidFill>
              <a:latin typeface="Times New Roman" panose="02020603050405020304" pitchFamily="18" charset="0"/>
              <a:ea typeface="Times New Roman" panose="02020603050405020304" pitchFamily="18" charset="0"/>
            </a:endParaRPr>
          </a:p>
          <a:p>
            <a:pPr>
              <a:spcAft>
                <a:spcPts val="0"/>
              </a:spcAft>
              <a:defRPr/>
            </a:pPr>
            <a:endParaRPr lang="en-US" dirty="0"/>
          </a:p>
        </p:txBody>
      </p:sp>
    </p:spTree>
    <p:custDataLst>
      <p:tags r:id="rId1"/>
    </p:custDataLst>
    <p:extLst>
      <p:ext uri="{BB962C8B-B14F-4D97-AF65-F5344CB8AC3E}">
        <p14:creationId xmlns:p14="http://schemas.microsoft.com/office/powerpoint/2010/main" val="424556426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09"/>
          <p:cNvPicPr>
            <a:picLocks noChangeAspect="1"/>
          </p:cNvPicPr>
          <p:nvPr/>
        </p:nvPicPr>
        <p:blipFill>
          <a:blip r:embed="rId4"/>
          <a:stretch>
            <a:fillRect/>
          </a:stretch>
        </p:blipFill>
        <p:spPr>
          <a:xfrm flipH="1" flipV="1">
            <a:off x="20320" y="1474470"/>
            <a:ext cx="6474460" cy="5383530"/>
          </a:xfrm>
          <a:prstGeom prst="rect">
            <a:avLst/>
          </a:prstGeom>
        </p:spPr>
      </p:pic>
      <p:sp>
        <p:nvSpPr>
          <p:cNvPr id="6" name="文本框 5"/>
          <p:cNvSpPr txBox="1"/>
          <p:nvPr/>
        </p:nvSpPr>
        <p:spPr>
          <a:xfrm>
            <a:off x="6905625" y="-42545"/>
            <a:ext cx="5286375" cy="92333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US" sz="5400" dirty="0">
                <a:solidFill>
                  <a:schemeClr val="bg1"/>
                </a:solidFill>
                <a:latin typeface="Arial Black" panose="020B0A04020102020204" pitchFamily="34" charset="0"/>
              </a:rPr>
              <a:t>Introduction </a:t>
            </a:r>
            <a:endParaRPr lang="en-US" altLang="zh-CN" sz="4400" b="1" dirty="0">
              <a:solidFill>
                <a:schemeClr val="bg1"/>
              </a:solidFill>
              <a:latin typeface="Arial Black" panose="020B0A04020102020204" pitchFamily="34" charset="0"/>
              <a:ea typeface="字魂59号-创粗黑" panose="00000500000000000000" pitchFamily="2" charset="-122"/>
            </a:endParaRPr>
          </a:p>
        </p:txBody>
      </p:sp>
      <p:sp>
        <p:nvSpPr>
          <p:cNvPr id="2" name="TextBox 1">
            <a:extLst>
              <a:ext uri="{FF2B5EF4-FFF2-40B4-BE49-F238E27FC236}">
                <a16:creationId xmlns:a16="http://schemas.microsoft.com/office/drawing/2014/main" id="{1B63674C-FEA3-413A-ABCC-9DA66DECF2AD}"/>
              </a:ext>
            </a:extLst>
          </p:cNvPr>
          <p:cNvSpPr txBox="1"/>
          <p:nvPr/>
        </p:nvSpPr>
        <p:spPr>
          <a:xfrm>
            <a:off x="3381073" y="736025"/>
            <a:ext cx="8620125" cy="5262979"/>
          </a:xfrm>
          <a:prstGeom prst="rect">
            <a:avLst/>
          </a:prstGeom>
          <a:noFill/>
        </p:spPr>
        <p:txBody>
          <a:bodyPr wrap="square" rtlCol="0">
            <a:spAutoFit/>
          </a:bodyPr>
          <a:lstStyle/>
          <a:p>
            <a:endParaRPr lang="en-US" sz="2400" dirty="0">
              <a:solidFill>
                <a:schemeClr val="bg1">
                  <a:lumMod val="85000"/>
                </a:schemeClr>
              </a:solidFill>
              <a:latin typeface="Times New Roman" panose="02020603050405020304" pitchFamily="18" charset="0"/>
              <a:cs typeface="Times New Roman" panose="02020603050405020304" pitchFamily="18" charset="0"/>
            </a:endParaRPr>
          </a:p>
          <a:p>
            <a:pPr marL="0" indent="0" algn="just">
              <a:buNone/>
            </a:pPr>
            <a:r>
              <a:rPr lang="en-US" sz="2400" dirty="0">
                <a:solidFill>
                  <a:schemeClr val="bg1">
                    <a:lumMod val="85000"/>
                  </a:schemeClr>
                </a:solidFill>
                <a:latin typeface="Times New Roman" panose="02020603050405020304" pitchFamily="18" charset="0"/>
                <a:cs typeface="Times New Roman" panose="02020603050405020304" pitchFamily="18" charset="0"/>
              </a:rPr>
              <a:t>Ethiopia’s beer market has been steadily growing for the past decade. Beer companies have their way of distribution mechanism for the high demand from customers. </a:t>
            </a:r>
            <a:r>
              <a:rPr lang="en-GB" sz="2400" dirty="0">
                <a:solidFill>
                  <a:schemeClr val="bg1">
                    <a:lumMod val="85000"/>
                  </a:schemeClr>
                </a:solidFill>
                <a:latin typeface="Times New Roman" panose="02020603050405020304" pitchFamily="18" charset="0"/>
                <a:cs typeface="Times New Roman" panose="02020603050405020304" pitchFamily="18" charset="0"/>
              </a:rPr>
              <a:t>Among them, BGI Ethiopia is one of the beer companies in Ethiopia that have four bottle beer products namely St. George, castle, Doppel, and </a:t>
            </a:r>
            <a:r>
              <a:rPr lang="en-GB" sz="2400" dirty="0" err="1">
                <a:solidFill>
                  <a:schemeClr val="bg1">
                    <a:lumMod val="85000"/>
                  </a:schemeClr>
                </a:solidFill>
                <a:latin typeface="Times New Roman" panose="02020603050405020304" pitchFamily="18" charset="0"/>
                <a:cs typeface="Times New Roman" panose="02020603050405020304" pitchFamily="18" charset="0"/>
              </a:rPr>
              <a:t>Senq</a:t>
            </a:r>
            <a:r>
              <a:rPr lang="en-GB" sz="2400" dirty="0">
                <a:solidFill>
                  <a:schemeClr val="bg1">
                    <a:lumMod val="85000"/>
                  </a:schemeClr>
                </a:solidFill>
                <a:latin typeface="Times New Roman" panose="02020603050405020304" pitchFamily="18" charset="0"/>
                <a:cs typeface="Times New Roman" panose="02020603050405020304" pitchFamily="18" charset="0"/>
              </a:rPr>
              <a:t>’ along with other products. BGI Ethiopia does not sell its products directly to end-users. Mass production, consumption, and distribution rely on agents, representatives, retailers, brokers, or some combination of these intermediaries to distribute their products. </a:t>
            </a:r>
          </a:p>
          <a:p>
            <a:pPr marL="0" indent="0" algn="just">
              <a:buNone/>
            </a:pPr>
            <a:r>
              <a:rPr lang="en-GB" sz="2400" dirty="0">
                <a:solidFill>
                  <a:schemeClr val="bg1">
                    <a:lumMod val="85000"/>
                  </a:schemeClr>
                </a:solidFill>
                <a:latin typeface="Times New Roman" panose="02020603050405020304" pitchFamily="18" charset="0"/>
                <a:cs typeface="Times New Roman" panose="02020603050405020304" pitchFamily="18" charset="0"/>
              </a:rPr>
              <a:t>In this project, we will try to solve the problems faced in the distribution and sales process by reducing the number of intermediaries and brokers by developing a web-based beer sales and distribution system.</a:t>
            </a:r>
            <a:endParaRPr lang="en-US" sz="2800" dirty="0">
              <a:solidFill>
                <a:schemeClr val="bg1">
                  <a:lumMod val="85000"/>
                </a:schemeClr>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32135E-803F-4182-88D7-544A3CC7168E}"/>
              </a:ext>
            </a:extLst>
          </p:cNvPr>
          <p:cNvPicPr>
            <a:picLocks noChangeAspect="1"/>
          </p:cNvPicPr>
          <p:nvPr/>
        </p:nvPicPr>
        <p:blipFill>
          <a:blip r:embed="rId4"/>
          <a:stretch>
            <a:fillRect/>
          </a:stretch>
        </p:blipFill>
        <p:spPr>
          <a:xfrm>
            <a:off x="552450" y="600076"/>
            <a:ext cx="11172825" cy="6291280"/>
          </a:xfrm>
          <a:prstGeom prst="rect">
            <a:avLst/>
          </a:prstGeom>
        </p:spPr>
      </p:pic>
      <p:grpSp>
        <p:nvGrpSpPr>
          <p:cNvPr id="7" name="组合 6"/>
          <p:cNvGrpSpPr/>
          <p:nvPr/>
        </p:nvGrpSpPr>
        <p:grpSpPr>
          <a:xfrm>
            <a:off x="-8255" y="-53975"/>
            <a:ext cx="12200255" cy="2373630"/>
            <a:chOff x="-13" y="-85"/>
            <a:chExt cx="19213" cy="3738"/>
          </a:xfrm>
        </p:grpSpPr>
        <p:sp>
          <p:nvSpPr>
            <p:cNvPr id="15" name="文本框 14"/>
            <p:cNvSpPr txBox="1"/>
            <p:nvPr/>
          </p:nvSpPr>
          <p:spPr>
            <a:xfrm>
              <a:off x="3542" y="-85"/>
              <a:ext cx="15658" cy="121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US" sz="4400" dirty="0">
                  <a:solidFill>
                    <a:srgbClr val="FFFFFF"/>
                  </a:solidFill>
                  <a:latin typeface="Arial Black" panose="020B0A04020102020204" pitchFamily="34" charset="0"/>
                </a:rPr>
                <a:t>User interface design </a:t>
              </a:r>
              <a:endParaRPr lang="en-US" altLang="zh-CN" sz="3600" b="1" dirty="0">
                <a:solidFill>
                  <a:srgbClr val="FFFFFF"/>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5"/>
            <a:stretch>
              <a:fillRect/>
            </a:stretch>
          </p:blipFill>
          <p:spPr>
            <a:xfrm rot="16200000" flipV="1">
              <a:off x="-856" y="834"/>
              <a:ext cx="3662" cy="1975"/>
            </a:xfrm>
            <a:prstGeom prst="rect">
              <a:avLst/>
            </a:prstGeom>
          </p:spPr>
        </p:pic>
      </p:grpSp>
      <p:pic>
        <p:nvPicPr>
          <p:cNvPr id="3" name="Picture 2">
            <a:extLst>
              <a:ext uri="{FF2B5EF4-FFF2-40B4-BE49-F238E27FC236}">
                <a16:creationId xmlns:a16="http://schemas.microsoft.com/office/drawing/2014/main" id="{524F20A6-B5DD-40ED-8D59-33521456C309}"/>
              </a:ext>
            </a:extLst>
          </p:cNvPr>
          <p:cNvPicPr>
            <a:picLocks noChangeAspect="1"/>
          </p:cNvPicPr>
          <p:nvPr/>
        </p:nvPicPr>
        <p:blipFill>
          <a:blip r:embed="rId6"/>
          <a:stretch>
            <a:fillRect/>
          </a:stretch>
        </p:blipFill>
        <p:spPr>
          <a:xfrm rot="10800000">
            <a:off x="10353368" y="3494252"/>
            <a:ext cx="1827837" cy="3397102"/>
          </a:xfrm>
          <a:prstGeom prst="rect">
            <a:avLst/>
          </a:prstGeom>
        </p:spPr>
      </p:pic>
    </p:spTree>
    <p:custDataLst>
      <p:tags r:id="rId1"/>
    </p:custDataLst>
    <p:extLst>
      <p:ext uri="{BB962C8B-B14F-4D97-AF65-F5344CB8AC3E}">
        <p14:creationId xmlns:p14="http://schemas.microsoft.com/office/powerpoint/2010/main" val="4564893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12189460" cy="2325370"/>
            <a:chOff x="-13" y="-9"/>
            <a:chExt cx="19196" cy="3662"/>
          </a:xfrm>
        </p:grpSpPr>
        <p:sp>
          <p:nvSpPr>
            <p:cNvPr id="15" name="文本框 14"/>
            <p:cNvSpPr txBox="1"/>
            <p:nvPr/>
          </p:nvSpPr>
          <p:spPr>
            <a:xfrm>
              <a:off x="3525" y="514"/>
              <a:ext cx="15658" cy="121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US" sz="4400" dirty="0">
                  <a:solidFill>
                    <a:srgbClr val="FFFFFF"/>
                  </a:solidFill>
                  <a:latin typeface="Arial Black" panose="020B0A04020102020204" pitchFamily="34" charset="0"/>
                </a:rPr>
                <a:t>l Proposed system architecture </a:t>
              </a:r>
              <a:endParaRPr lang="en-US" altLang="zh-CN" sz="3600" b="1" dirty="0">
                <a:solidFill>
                  <a:srgbClr val="FFFFFF"/>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sp>
        <p:nvSpPr>
          <p:cNvPr id="16" name="文本框 15"/>
          <p:cNvSpPr txBox="1"/>
          <p:nvPr/>
        </p:nvSpPr>
        <p:spPr>
          <a:xfrm>
            <a:off x="1066800" y="1242058"/>
            <a:ext cx="10609263" cy="3970318"/>
          </a:xfrm>
          <a:prstGeom prst="rect">
            <a:avLst/>
          </a:prstGeom>
          <a:noFill/>
        </p:spPr>
        <p:txBody>
          <a:bodyPr wrap="square" rtlCol="0">
            <a:spAutoFit/>
            <a:scene3d>
              <a:camera prst="orthographicFront"/>
              <a:lightRig rig="threePt" dir="t"/>
            </a:scene3d>
            <a:sp3d contourW="12700"/>
          </a:bodyPr>
          <a:lstStyle/>
          <a:p>
            <a:pPr algn="r"/>
            <a:r>
              <a:rPr lang="en-GB" sz="2800" dirty="0">
                <a:solidFill>
                  <a:srgbClr val="FFFFFF"/>
                </a:solidFill>
                <a:latin typeface="Times New Roman" panose="02020603050405020304" pitchFamily="18" charset="0"/>
                <a:cs typeface="Times New Roman" panose="02020603050405020304" pitchFamily="18" charset="0"/>
              </a:rPr>
              <a:t>OUR SYSTEM USES A THREE-TIER ARCHITECTURE.</a:t>
            </a:r>
          </a:p>
          <a:p>
            <a:pPr algn="r"/>
            <a:r>
              <a:rPr lang="en-GB" sz="2800" dirty="0">
                <a:solidFill>
                  <a:srgbClr val="FFFFFF"/>
                </a:solidFill>
                <a:latin typeface="Times New Roman" panose="02020603050405020304" pitchFamily="18" charset="0"/>
                <a:cs typeface="Times New Roman" panose="02020603050405020304" pitchFamily="18" charset="0"/>
              </a:rPr>
              <a:t> </a:t>
            </a:r>
          </a:p>
          <a:p>
            <a:pPr algn="just"/>
            <a:r>
              <a:rPr lang="en-GB" sz="2800" b="1" dirty="0">
                <a:solidFill>
                  <a:srgbClr val="FFFFFF"/>
                </a:solidFill>
                <a:latin typeface="Times New Roman" panose="02020603050405020304" pitchFamily="18" charset="0"/>
                <a:cs typeface="Times New Roman" panose="02020603050405020304" pitchFamily="18" charset="0"/>
              </a:rPr>
              <a:t>Client-side: </a:t>
            </a:r>
            <a:r>
              <a:rPr lang="en-GB" sz="2800" dirty="0">
                <a:solidFill>
                  <a:srgbClr val="DCDCDC"/>
                </a:solidFill>
                <a:latin typeface="Times New Roman" panose="02020603050405020304" pitchFamily="18" charset="0"/>
                <a:cs typeface="Times New Roman" panose="02020603050405020304" pitchFamily="18" charset="0"/>
              </a:rPr>
              <a:t>here in the client-side Company admin, agent admin, sales and finance admin, and customers.</a:t>
            </a:r>
          </a:p>
          <a:p>
            <a:pPr algn="just"/>
            <a:r>
              <a:rPr lang="en-GB" sz="2800" b="1" dirty="0">
                <a:solidFill>
                  <a:srgbClr val="FFFFFF"/>
                </a:solidFill>
                <a:latin typeface="Times New Roman" panose="02020603050405020304" pitchFamily="18" charset="0"/>
                <a:cs typeface="Times New Roman" panose="02020603050405020304" pitchFamily="18" charset="0"/>
              </a:rPr>
              <a:t>Server-side: </a:t>
            </a:r>
            <a:r>
              <a:rPr lang="en-GB" sz="2800" dirty="0">
                <a:solidFill>
                  <a:srgbClr val="DCDCDC"/>
                </a:solidFill>
                <a:latin typeface="Times New Roman" panose="02020603050405020304" pitchFamily="18" charset="0"/>
                <a:cs typeface="Times New Roman" panose="02020603050405020304" pitchFamily="18" charset="0"/>
              </a:rPr>
              <a:t>here the web servers to connect the database application are found; meaning that the application logic to perform the application by the client is found here.</a:t>
            </a:r>
          </a:p>
          <a:p>
            <a:pPr algn="just"/>
            <a:r>
              <a:rPr lang="en-GB" sz="2800" b="1" dirty="0">
                <a:solidFill>
                  <a:srgbClr val="FFFFFF"/>
                </a:solidFill>
                <a:latin typeface="Times New Roman" panose="02020603050405020304" pitchFamily="18" charset="0"/>
                <a:cs typeface="Times New Roman" panose="02020603050405020304" pitchFamily="18" charset="0"/>
              </a:rPr>
              <a:t>Database: </a:t>
            </a:r>
            <a:r>
              <a:rPr lang="en-GB" sz="2800" dirty="0">
                <a:solidFill>
                  <a:srgbClr val="DCDCDC"/>
                </a:solidFill>
                <a:latin typeface="Times New Roman" panose="02020603050405020304" pitchFamily="18" charset="0"/>
                <a:cs typeface="Times New Roman" panose="02020603050405020304" pitchFamily="18" charset="0"/>
              </a:rPr>
              <a:t>here the databases that store the information are found.</a:t>
            </a:r>
          </a:p>
          <a:p>
            <a:endParaRPr lang="en-GB" sz="2800" dirty="0">
              <a:solidFill>
                <a:srgbClr val="FFFFFF"/>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24F20A6-B5DD-40ED-8D59-33521456C309}"/>
              </a:ext>
            </a:extLst>
          </p:cNvPr>
          <p:cNvPicPr>
            <a:picLocks noChangeAspect="1"/>
          </p:cNvPicPr>
          <p:nvPr/>
        </p:nvPicPr>
        <p:blipFill>
          <a:blip r:embed="rId5"/>
          <a:stretch>
            <a:fillRect/>
          </a:stretch>
        </p:blipFill>
        <p:spPr>
          <a:xfrm rot="10800000">
            <a:off x="10353368" y="3494252"/>
            <a:ext cx="1827837" cy="3397102"/>
          </a:xfrm>
          <a:prstGeom prst="rect">
            <a:avLst/>
          </a:prstGeom>
        </p:spPr>
      </p:pic>
    </p:spTree>
    <p:custDataLst>
      <p:tags r:id="rId1"/>
    </p:custDataLst>
    <p:extLst>
      <p:ext uri="{BB962C8B-B14F-4D97-AF65-F5344CB8AC3E}">
        <p14:creationId xmlns:p14="http://schemas.microsoft.com/office/powerpoint/2010/main" val="201015647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16" name="图片 6" descr="27"/>
          <p:cNvPicPr>
            <a:picLocks noChangeAspect="1"/>
          </p:cNvPicPr>
          <p:nvPr/>
        </p:nvPicPr>
        <p:blipFill>
          <a:blip r:embed="rId5"/>
          <a:stretch>
            <a:fillRect/>
          </a:stretch>
        </p:blipFill>
        <p:spPr>
          <a:xfrm>
            <a:off x="-115570" y="4722495"/>
            <a:ext cx="10556875" cy="2132965"/>
          </a:xfrm>
          <a:prstGeom prst="rect">
            <a:avLst/>
          </a:prstGeom>
        </p:spPr>
      </p:pic>
      <p:pic>
        <p:nvPicPr>
          <p:cNvPr id="17" name="图片 7" descr="27"/>
          <p:cNvPicPr>
            <a:picLocks noChangeAspect="1"/>
          </p:cNvPicPr>
          <p:nvPr/>
        </p:nvPicPr>
        <p:blipFill>
          <a:blip r:embed="rId5"/>
          <a:stretch>
            <a:fillRect/>
          </a:stretch>
        </p:blipFill>
        <p:spPr>
          <a:xfrm rot="10800000">
            <a:off x="1699260" y="-139700"/>
            <a:ext cx="10556875" cy="2132965"/>
          </a:xfrm>
          <a:prstGeom prst="rect">
            <a:avLst/>
          </a:prstGeom>
        </p:spPr>
      </p:pic>
      <p:pic>
        <p:nvPicPr>
          <p:cNvPr id="24" name="图片 8" descr="0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40000" contrast="-40000"/>
                    </a14:imgEffect>
                  </a14:imgLayer>
                </a14:imgProps>
              </a:ext>
            </a:extLst>
          </a:blip>
          <a:stretch>
            <a:fillRect/>
          </a:stretch>
        </p:blipFill>
        <p:spPr>
          <a:xfrm>
            <a:off x="3527742" y="-344898"/>
            <a:ext cx="4967605" cy="6011545"/>
          </a:xfrm>
          <a:prstGeom prst="rect">
            <a:avLst/>
          </a:prstGeom>
        </p:spPr>
      </p:pic>
      <p:pic>
        <p:nvPicPr>
          <p:cNvPr id="26" name="图片 9" descr="13"/>
          <p:cNvPicPr>
            <a:picLocks noChangeAspect="1"/>
          </p:cNvPicPr>
          <p:nvPr/>
        </p:nvPicPr>
        <p:blipFill>
          <a:blip r:embed="rId8"/>
          <a:stretch>
            <a:fillRect/>
          </a:stretch>
        </p:blipFill>
        <p:spPr>
          <a:xfrm>
            <a:off x="8214360" y="3412490"/>
            <a:ext cx="1653540" cy="1953260"/>
          </a:xfrm>
          <a:prstGeom prst="rect">
            <a:avLst/>
          </a:prstGeom>
        </p:spPr>
      </p:pic>
      <p:pic>
        <p:nvPicPr>
          <p:cNvPr id="27" name="图片 10" descr="13"/>
          <p:cNvPicPr>
            <a:picLocks noChangeAspect="1"/>
          </p:cNvPicPr>
          <p:nvPr/>
        </p:nvPicPr>
        <p:blipFill>
          <a:blip r:embed="rId8"/>
          <a:stretch>
            <a:fillRect/>
          </a:stretch>
        </p:blipFill>
        <p:spPr>
          <a:xfrm rot="9900000">
            <a:off x="3403600" y="1727835"/>
            <a:ext cx="722630" cy="854075"/>
          </a:xfrm>
          <a:prstGeom prst="rect">
            <a:avLst/>
          </a:prstGeom>
        </p:spPr>
      </p:pic>
      <p:pic>
        <p:nvPicPr>
          <p:cNvPr id="28" name="图片 11" descr="13"/>
          <p:cNvPicPr>
            <a:picLocks noChangeAspect="1"/>
          </p:cNvPicPr>
          <p:nvPr/>
        </p:nvPicPr>
        <p:blipFill>
          <a:blip r:embed="rId8"/>
          <a:stretch>
            <a:fillRect/>
          </a:stretch>
        </p:blipFill>
        <p:spPr>
          <a:xfrm rot="9900000">
            <a:off x="2809875" y="1777365"/>
            <a:ext cx="391795" cy="463550"/>
          </a:xfrm>
          <a:prstGeom prst="rect">
            <a:avLst/>
          </a:prstGeom>
        </p:spPr>
      </p:pic>
      <p:sp>
        <p:nvSpPr>
          <p:cNvPr id="30" name="文本框 24"/>
          <p:cNvSpPr txBox="1"/>
          <p:nvPr/>
        </p:nvSpPr>
        <p:spPr>
          <a:xfrm>
            <a:off x="0" y="1840865"/>
            <a:ext cx="12157075" cy="1200329"/>
          </a:xfrm>
          <a:prstGeom prst="rect">
            <a:avLst/>
          </a:prstGeom>
          <a:noFill/>
        </p:spPr>
        <p:txBody>
          <a:bodyPr wrap="square" rtlCol="0">
            <a:spAutoFit/>
          </a:bodyPr>
          <a:lstStyle/>
          <a:p>
            <a:pPr algn="ctr"/>
            <a:r>
              <a:rPr lang="tr-TR" altLang="zh-CN" sz="7200" b="1" spc="300" dirty="0">
                <a:solidFill>
                  <a:schemeClr val="bg1"/>
                </a:solidFill>
                <a:effectLst>
                  <a:outerShdw blurRad="38100" dist="38100" dir="2700000" algn="tl">
                    <a:srgbClr val="000000">
                      <a:alpha val="43137"/>
                    </a:srgbClr>
                  </a:outerShdw>
                </a:effectLst>
                <a:ea typeface="字魂59号-创粗黑" panose="00000500000000000000" pitchFamily="2" charset="-122"/>
              </a:rPr>
              <a:t>THANK YOU !</a:t>
            </a:r>
            <a:endParaRPr lang="zh-CN" altLang="en-US" sz="7200" b="1"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
        <p:nvSpPr>
          <p:cNvPr id="12" name="文本框 24">
            <a:extLst>
              <a:ext uri="{FF2B5EF4-FFF2-40B4-BE49-F238E27FC236}">
                <a16:creationId xmlns:a16="http://schemas.microsoft.com/office/drawing/2014/main" id="{0D7C7DB4-C598-4718-9EF4-0C800C1C33E0}"/>
              </a:ext>
            </a:extLst>
          </p:cNvPr>
          <p:cNvSpPr txBox="1"/>
          <p:nvPr/>
        </p:nvSpPr>
        <p:spPr>
          <a:xfrm>
            <a:off x="236855" y="3324622"/>
            <a:ext cx="12157075" cy="523220"/>
          </a:xfrm>
          <a:prstGeom prst="rect">
            <a:avLst/>
          </a:prstGeom>
          <a:noFill/>
        </p:spPr>
        <p:txBody>
          <a:bodyPr wrap="square" rtlCol="0">
            <a:spAutoFit/>
          </a:bodyPr>
          <a:lstStyle/>
          <a:p>
            <a:pPr algn="ctr"/>
            <a:r>
              <a:rPr lang="en-US" altLang="zh-CN" sz="2800" b="1" spc="300" dirty="0">
                <a:solidFill>
                  <a:schemeClr val="bg1"/>
                </a:solidFill>
                <a:effectLst>
                  <a:outerShdw blurRad="38100" dist="38100" dir="2700000" algn="tl">
                    <a:srgbClr val="000000">
                      <a:alpha val="43137"/>
                    </a:srgbClr>
                  </a:outerShdw>
                </a:effectLst>
                <a:ea typeface="字魂59号-创粗黑" panose="00000500000000000000" pitchFamily="2" charset="-122"/>
              </a:rPr>
              <a:t>BEER SALES AND DISTRIBUTION SYSTEM FOR BGI ETHIOPIA</a:t>
            </a:r>
            <a:endParaRPr lang="zh-CN" altLang="en-US" sz="2800" b="1"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
        <p:nvSpPr>
          <p:cNvPr id="13" name="文本框 26">
            <a:extLst>
              <a:ext uri="{FF2B5EF4-FFF2-40B4-BE49-F238E27FC236}">
                <a16:creationId xmlns:a16="http://schemas.microsoft.com/office/drawing/2014/main" id="{A2BD22C0-1899-49FE-8089-5B0A6AA00D24}"/>
              </a:ext>
            </a:extLst>
          </p:cNvPr>
          <p:cNvSpPr txBox="1"/>
          <p:nvPr/>
        </p:nvSpPr>
        <p:spPr>
          <a:xfrm>
            <a:off x="0" y="4522596"/>
            <a:ext cx="12192000" cy="338554"/>
          </a:xfrm>
          <a:prstGeom prst="rect">
            <a:avLst/>
          </a:prstGeom>
          <a:noFill/>
        </p:spPr>
        <p:txBody>
          <a:bodyPr wrap="square" rtlCol="0">
            <a:spAutoFit/>
          </a:bodyPr>
          <a:lstStyle/>
          <a:p>
            <a:pPr algn="ctr"/>
            <a:r>
              <a:rPr lang="en-US" altLang="zh-CN" sz="1600" b="1" dirty="0">
                <a:solidFill>
                  <a:schemeClr val="bg1"/>
                </a:solidFill>
                <a:ea typeface="字魂59号-创粗黑" panose="00000500000000000000" pitchFamily="2" charset="-122"/>
              </a:rPr>
              <a:t>FEBRUARY – 5 - 2022</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12200255" cy="2325370"/>
            <a:chOff x="-13" y="-9"/>
            <a:chExt cx="19213" cy="3662"/>
          </a:xfrm>
        </p:grpSpPr>
        <p:sp>
          <p:nvSpPr>
            <p:cNvPr id="15" name="文本框 14"/>
            <p:cNvSpPr txBox="1"/>
            <p:nvPr/>
          </p:nvSpPr>
          <p:spPr>
            <a:xfrm>
              <a:off x="6422" y="250"/>
              <a:ext cx="12778" cy="118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r" defTabSz="912495" fontAlgn="auto">
                <a:lnSpc>
                  <a:spcPct val="130000"/>
                </a:lnSpc>
                <a:spcBef>
                  <a:spcPts val="0"/>
                </a:spcBef>
                <a:defRPr/>
              </a:pPr>
              <a:r>
                <a:rPr lang="en-US" sz="3600" dirty="0">
                  <a:solidFill>
                    <a:schemeClr val="bg1"/>
                  </a:solidFill>
                  <a:effectLst>
                    <a:outerShdw blurRad="38100" dist="38100" dir="2700000" algn="tl">
                      <a:srgbClr val="000000">
                        <a:alpha val="43137"/>
                      </a:srgbClr>
                    </a:outerShdw>
                  </a:effectLst>
                  <a:latin typeface="Arial Black" panose="020B0A04020102020204" pitchFamily="34" charset="0"/>
                </a:rPr>
                <a:t>STATEMENT OF THE PROBLEM </a:t>
              </a:r>
              <a:endParaRPr lang="zh-CN" sz="2800" dirty="0">
                <a:solidFill>
                  <a:schemeClr val="bg1"/>
                </a:solidFill>
                <a:effectLst>
                  <a:outerShdw blurRad="38100" dist="38100" dir="2700000" algn="tl">
                    <a:srgbClr val="000000">
                      <a:alpha val="43137"/>
                    </a:srgbClr>
                  </a:outerShdw>
                </a:effectLst>
                <a:latin typeface="Arial Black" panose="020B0A04020102020204" pitchFamily="34" charset="0"/>
                <a:ea typeface="字魂59号-创粗黑" panose="00000500000000000000" pitchFamily="2" charset="-122"/>
                <a:cs typeface="宋体" panose="02010600030101010101" pitchFamily="2" charset="-122"/>
                <a:sym typeface="+mn-ea"/>
              </a:endParaRP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grpSp>
        <p:nvGrpSpPr>
          <p:cNvPr id="14" name="组合 13"/>
          <p:cNvGrpSpPr/>
          <p:nvPr/>
        </p:nvGrpSpPr>
        <p:grpSpPr>
          <a:xfrm>
            <a:off x="1350963" y="1156335"/>
            <a:ext cx="10409555" cy="6370955"/>
            <a:chOff x="1859" y="1512"/>
            <a:chExt cx="16393" cy="10033"/>
          </a:xfrm>
        </p:grpSpPr>
        <p:sp>
          <p:nvSpPr>
            <p:cNvPr id="16" name="文本框 15"/>
            <p:cNvSpPr txBox="1"/>
            <p:nvPr/>
          </p:nvSpPr>
          <p:spPr>
            <a:xfrm>
              <a:off x="10475" y="4199"/>
              <a:ext cx="7027" cy="551"/>
            </a:xfrm>
            <a:prstGeom prst="rect">
              <a:avLst/>
            </a:prstGeom>
            <a:noFill/>
          </p:spPr>
          <p:txBody>
            <a:bodyPr wrap="square" rtlCol="0">
              <a:spAutoFit/>
              <a:scene3d>
                <a:camera prst="orthographicFront"/>
                <a:lightRig rig="threePt" dir="t"/>
              </a:scene3d>
              <a:sp3d contourW="12700"/>
            </a:bodyPr>
            <a:lstStyle/>
            <a:p>
              <a:pPr defTabSz="912495" fontAlgn="auto">
                <a:lnSpc>
                  <a:spcPct val="130000"/>
                </a:lnSpc>
                <a:spcBef>
                  <a:spcPts val="0"/>
                </a:spcBef>
                <a:defRPr/>
              </a:pPr>
              <a:endParaRPr lang="zh-CN" sz="1400" dirty="0">
                <a:solidFill>
                  <a:schemeClr val="bg1"/>
                </a:solidFill>
                <a:ea typeface="字魂59号-创粗黑" panose="00000500000000000000" pitchFamily="2" charset="-122"/>
                <a:cs typeface="宋体" panose="02010600030101010101" pitchFamily="2" charset="-122"/>
                <a:sym typeface="+mn-ea"/>
              </a:endParaRPr>
            </a:p>
          </p:txBody>
        </p:sp>
        <p:sp>
          <p:nvSpPr>
            <p:cNvPr id="17" name="文本框 16"/>
            <p:cNvSpPr txBox="1"/>
            <p:nvPr/>
          </p:nvSpPr>
          <p:spPr>
            <a:xfrm>
              <a:off x="1859" y="1512"/>
              <a:ext cx="16393" cy="100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dirty="0">
                  <a:solidFill>
                    <a:srgbClr val="DCDCDC"/>
                  </a:solidFill>
                </a:rPr>
                <a:t>❖Absence of a well-integrated and comprehensive approach to product availability and distribution coverage.</a:t>
              </a:r>
            </a:p>
            <a:p>
              <a:pPr marL="0" indent="0">
                <a:buNone/>
              </a:pPr>
              <a:endParaRPr lang="en-US" sz="2400" dirty="0">
                <a:solidFill>
                  <a:srgbClr val="DCDCDC"/>
                </a:solidFill>
              </a:endParaRPr>
            </a:p>
            <a:p>
              <a:pPr marL="0" indent="0">
                <a:buNone/>
              </a:pPr>
              <a:r>
                <a:rPr lang="en-US" sz="2400" dirty="0">
                  <a:solidFill>
                    <a:srgbClr val="DCDCDC"/>
                  </a:solidFill>
                </a:rPr>
                <a:t>❖Time delay because of the queues at the company</a:t>
              </a:r>
            </a:p>
            <a:p>
              <a:pPr marL="0" indent="0">
                <a:buNone/>
              </a:pPr>
              <a:endParaRPr lang="en-US" sz="2400" dirty="0">
                <a:solidFill>
                  <a:srgbClr val="DCDCDC"/>
                </a:solidFill>
              </a:endParaRPr>
            </a:p>
            <a:p>
              <a:pPr marL="0" indent="0">
                <a:buNone/>
              </a:pPr>
              <a:r>
                <a:rPr lang="en-US" sz="2400" dirty="0">
                  <a:solidFill>
                    <a:srgbClr val="DCDCDC"/>
                  </a:solidFill>
                </a:rPr>
                <a:t>❖Paper-based and unorganized report generation</a:t>
              </a:r>
            </a:p>
            <a:p>
              <a:pPr marL="0" indent="0">
                <a:buNone/>
              </a:pPr>
              <a:endParaRPr lang="en-US" sz="2400" dirty="0">
                <a:solidFill>
                  <a:srgbClr val="DCDCDC"/>
                </a:solidFill>
              </a:endParaRPr>
            </a:p>
            <a:p>
              <a:pPr marL="0" indent="0">
                <a:buNone/>
              </a:pPr>
              <a:r>
                <a:rPr lang="en-US" sz="2400" dirty="0">
                  <a:solidFill>
                    <a:srgbClr val="DCDCDC"/>
                  </a:solidFill>
                </a:rPr>
                <a:t>❖Manual payment system</a:t>
              </a:r>
            </a:p>
            <a:p>
              <a:pPr marL="0" indent="0">
                <a:buNone/>
              </a:pPr>
              <a:endParaRPr lang="en-US" sz="2400" dirty="0">
                <a:solidFill>
                  <a:srgbClr val="DCDCDC"/>
                </a:solidFill>
              </a:endParaRPr>
            </a:p>
            <a:p>
              <a:pPr marL="0" indent="0">
                <a:buNone/>
              </a:pPr>
              <a:r>
                <a:rPr lang="en-US" sz="2400" dirty="0">
                  <a:solidFill>
                    <a:srgbClr val="DCDCDC"/>
                  </a:solidFill>
                </a:rPr>
                <a:t>❖Ineffective communication between agent and customer</a:t>
              </a:r>
            </a:p>
            <a:p>
              <a:pPr marL="0" indent="0">
                <a:buNone/>
              </a:pPr>
              <a:endParaRPr lang="en-US" sz="2400" dirty="0">
                <a:solidFill>
                  <a:srgbClr val="DCDCDC"/>
                </a:solidFill>
              </a:endParaRPr>
            </a:p>
            <a:p>
              <a:pPr marL="0" indent="0">
                <a:buNone/>
              </a:pPr>
              <a:r>
                <a:rPr lang="en-US" sz="2400" dirty="0">
                  <a:solidFill>
                    <a:srgbClr val="DCDCDC"/>
                  </a:solidFill>
                </a:rPr>
                <a:t>❖Improper management of sales and distribution mechanisms.</a:t>
              </a:r>
            </a:p>
            <a:p>
              <a:pPr marL="0" indent="0">
                <a:buNone/>
              </a:pPr>
              <a:endParaRPr lang="en-US" sz="2400" dirty="0">
                <a:solidFill>
                  <a:srgbClr val="DCDCDC"/>
                </a:solidFill>
              </a:endParaRPr>
            </a:p>
            <a:p>
              <a:pPr marL="0" indent="0">
                <a:buNone/>
              </a:pPr>
              <a:r>
                <a:rPr lang="en-US" sz="2400" dirty="0">
                  <a:solidFill>
                    <a:srgbClr val="DCDCDC"/>
                  </a:solidFill>
                </a:rPr>
                <a:t>❖The company doesn’t have well-integrated information-gathering methods of customers.</a:t>
              </a:r>
            </a:p>
            <a:p>
              <a:pPr marL="0" indent="0">
                <a:buNone/>
              </a:pPr>
              <a:endParaRPr lang="en-US" sz="2400" dirty="0">
                <a:solidFill>
                  <a:srgbClr val="DCDCDC"/>
                </a:solidFill>
              </a:endParaRPr>
            </a:p>
            <a:p>
              <a:pPr marL="0" indent="0">
                <a:buNone/>
              </a:pPr>
              <a:r>
                <a:rPr lang="en-US" sz="2400" dirty="0">
                  <a:solidFill>
                    <a:srgbClr val="DCDCDC"/>
                  </a:solidFill>
                </a:rPr>
                <a:t> </a:t>
              </a:r>
              <a:endParaRPr lang="zh-CN" sz="2400" dirty="0">
                <a:solidFill>
                  <a:srgbClr val="DCDCDC"/>
                </a:solidFill>
                <a:ea typeface="字魂59号-创粗黑" panose="00000500000000000000" pitchFamily="2" charset="-122"/>
                <a:cs typeface="宋体" panose="02010600030101010101" pitchFamily="2" charset="-122"/>
                <a:sym typeface="+mn-ea"/>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6350"/>
            <a:ext cx="12200255" cy="2326005"/>
            <a:chOff x="-13" y="-10"/>
            <a:chExt cx="19213" cy="3663"/>
          </a:xfrm>
        </p:grpSpPr>
        <p:sp>
          <p:nvSpPr>
            <p:cNvPr id="15" name="文本框 14"/>
            <p:cNvSpPr txBox="1"/>
            <p:nvPr/>
          </p:nvSpPr>
          <p:spPr>
            <a:xfrm>
              <a:off x="6422" y="-10"/>
              <a:ext cx="12778" cy="142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r" defTabSz="912495" fontAlgn="auto">
                <a:lnSpc>
                  <a:spcPct val="130000"/>
                </a:lnSpc>
                <a:spcBef>
                  <a:spcPts val="0"/>
                </a:spcBef>
                <a:defRPr/>
              </a:pPr>
              <a:r>
                <a:rPr lang="en-US" sz="4400" dirty="0">
                  <a:solidFill>
                    <a:srgbClr val="FFFFFF"/>
                  </a:solidFill>
                  <a:latin typeface="Arial Black" panose="020B0A04020102020204" pitchFamily="34" charset="0"/>
                </a:rPr>
                <a:t>THE OBJECTIVE</a:t>
              </a:r>
              <a:endParaRPr lang="zh-CN" sz="2800" dirty="0">
                <a:solidFill>
                  <a:srgbClr val="FFFFFF"/>
                </a:solidFill>
                <a:effectLst>
                  <a:outerShdw blurRad="38100" dist="38100" dir="2700000" algn="tl">
                    <a:srgbClr val="000000">
                      <a:alpha val="43137"/>
                    </a:srgbClr>
                  </a:outerShdw>
                </a:effectLst>
                <a:latin typeface="Arial Black" panose="020B0A04020102020204" pitchFamily="34" charset="0"/>
                <a:ea typeface="字魂59号-创粗黑" panose="00000500000000000000" pitchFamily="2" charset="-122"/>
                <a:cs typeface="宋体" panose="02010600030101010101" pitchFamily="2" charset="-122"/>
                <a:sym typeface="+mn-ea"/>
              </a:endParaRP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grpSp>
        <p:nvGrpSpPr>
          <p:cNvPr id="14" name="组合 13"/>
          <p:cNvGrpSpPr/>
          <p:nvPr/>
        </p:nvGrpSpPr>
        <p:grpSpPr>
          <a:xfrm>
            <a:off x="1389063" y="727710"/>
            <a:ext cx="10409555" cy="5694045"/>
            <a:chOff x="1919" y="837"/>
            <a:chExt cx="16393" cy="8967"/>
          </a:xfrm>
        </p:grpSpPr>
        <p:sp>
          <p:nvSpPr>
            <p:cNvPr id="16" name="文本框 15"/>
            <p:cNvSpPr txBox="1"/>
            <p:nvPr/>
          </p:nvSpPr>
          <p:spPr>
            <a:xfrm>
              <a:off x="10475" y="4199"/>
              <a:ext cx="7027" cy="551"/>
            </a:xfrm>
            <a:prstGeom prst="rect">
              <a:avLst/>
            </a:prstGeom>
            <a:noFill/>
          </p:spPr>
          <p:txBody>
            <a:bodyPr wrap="square" rtlCol="0">
              <a:spAutoFit/>
              <a:scene3d>
                <a:camera prst="orthographicFront"/>
                <a:lightRig rig="threePt" dir="t"/>
              </a:scene3d>
              <a:sp3d contourW="12700"/>
            </a:bodyPr>
            <a:lstStyle/>
            <a:p>
              <a:pPr defTabSz="912495" fontAlgn="auto">
                <a:lnSpc>
                  <a:spcPct val="130000"/>
                </a:lnSpc>
                <a:spcBef>
                  <a:spcPts val="0"/>
                </a:spcBef>
                <a:defRPr/>
              </a:pPr>
              <a:endParaRPr lang="zh-CN" sz="1400" dirty="0">
                <a:solidFill>
                  <a:schemeClr val="bg1"/>
                </a:solidFill>
                <a:ea typeface="字魂59号-创粗黑" panose="00000500000000000000" pitchFamily="2" charset="-122"/>
                <a:cs typeface="宋体" panose="02010600030101010101" pitchFamily="2" charset="-122"/>
                <a:sym typeface="+mn-ea"/>
              </a:endParaRPr>
            </a:p>
          </p:txBody>
        </p:sp>
        <p:sp>
          <p:nvSpPr>
            <p:cNvPr id="17" name="文本框 16"/>
            <p:cNvSpPr txBox="1"/>
            <p:nvPr/>
          </p:nvSpPr>
          <p:spPr>
            <a:xfrm>
              <a:off x="1919" y="837"/>
              <a:ext cx="16393" cy="89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800" b="1" dirty="0">
                  <a:solidFill>
                    <a:schemeClr val="bg1"/>
                  </a:solidFill>
                </a:rPr>
                <a:t>THE GENERAL OBJECTIVE</a:t>
              </a:r>
            </a:p>
            <a:p>
              <a:r>
                <a:rPr lang="en-US" sz="2800" dirty="0">
                  <a:solidFill>
                    <a:srgbClr val="DCDCDC"/>
                  </a:solidFill>
                  <a:latin typeface="Times New Roman" panose="02020603050405020304" pitchFamily="18" charset="0"/>
                  <a:cs typeface="Times New Roman" panose="02020603050405020304" pitchFamily="18" charset="0"/>
                </a:rPr>
                <a:t>Developing a beer sales and distribution system for BGI Ethiopia.</a:t>
              </a:r>
            </a:p>
            <a:p>
              <a:r>
                <a:rPr lang="en-US" sz="2800" b="1" dirty="0">
                  <a:solidFill>
                    <a:schemeClr val="bg1"/>
                  </a:solidFill>
                  <a:sym typeface="+mn-ea"/>
                </a:rPr>
                <a:t>SPECIFIC OBJECTIVES</a:t>
              </a:r>
              <a:endParaRPr lang="en-US" sz="2800" b="1" dirty="0">
                <a:solidFill>
                  <a:schemeClr val="bg1"/>
                </a:solidFill>
              </a:endParaRPr>
            </a:p>
            <a:p>
              <a:pPr marL="457200" indent="-457200">
                <a:buFont typeface="Wingdings" panose="05000000000000000000" pitchFamily="2" charset="2"/>
                <a:buChar char="ü"/>
              </a:pPr>
              <a:r>
                <a:rPr lang="en-US" sz="2800" dirty="0">
                  <a:solidFill>
                    <a:srgbClr val="DCDCDC"/>
                  </a:solidFill>
                  <a:latin typeface="Times New Roman" panose="02020603050405020304" pitchFamily="18" charset="0"/>
                  <a:cs typeface="Times New Roman" panose="02020603050405020304" pitchFamily="18" charset="0"/>
                </a:rPr>
                <a:t>Gathering the required data about how the current system works from agents and promoters of BGI Ethiopia located at Adama district.</a:t>
              </a:r>
            </a:p>
            <a:p>
              <a:pPr marL="457200" indent="-457200">
                <a:buFont typeface="Wingdings" panose="05000000000000000000" pitchFamily="2" charset="2"/>
                <a:buChar char="ü"/>
              </a:pPr>
              <a:r>
                <a:rPr lang="en-US" sz="2800" dirty="0">
                  <a:solidFill>
                    <a:srgbClr val="DCDCDC"/>
                  </a:solidFill>
                  <a:latin typeface="Times New Roman" panose="02020603050405020304" pitchFamily="18" charset="0"/>
                  <a:cs typeface="Times New Roman" panose="02020603050405020304" pitchFamily="18" charset="0"/>
                </a:rPr>
                <a:t>Understanding the current system based on the acquired data.</a:t>
              </a:r>
            </a:p>
            <a:p>
              <a:pPr marL="457200" indent="-457200">
                <a:buFont typeface="Wingdings" panose="05000000000000000000" pitchFamily="2" charset="2"/>
                <a:buChar char="ü"/>
              </a:pPr>
              <a:r>
                <a:rPr lang="en-US" sz="2800" dirty="0">
                  <a:solidFill>
                    <a:srgbClr val="DCDCDC"/>
                  </a:solidFill>
                  <a:latin typeface="Times New Roman" panose="02020603050405020304" pitchFamily="18" charset="0"/>
                  <a:cs typeface="Times New Roman" panose="02020603050405020304" pitchFamily="18" charset="0"/>
                </a:rPr>
                <a:t>Selecting a way to improve the current system.</a:t>
              </a:r>
            </a:p>
            <a:p>
              <a:pPr marL="457200" indent="-457200">
                <a:buFont typeface="Wingdings" panose="05000000000000000000" pitchFamily="2" charset="2"/>
                <a:buChar char="ü"/>
              </a:pPr>
              <a:r>
                <a:rPr lang="en-US" sz="2800" dirty="0">
                  <a:solidFill>
                    <a:srgbClr val="DCDCDC"/>
                  </a:solidFill>
                  <a:latin typeface="Times New Roman" panose="02020603050405020304" pitchFamily="18" charset="0"/>
                  <a:cs typeface="Times New Roman" panose="02020603050405020304" pitchFamily="18" charset="0"/>
                </a:rPr>
                <a:t>Identifying the main role player of the improved system(proposed system).</a:t>
              </a:r>
            </a:p>
            <a:p>
              <a:pPr marL="457200" indent="-457200">
                <a:buFont typeface="Wingdings" panose="05000000000000000000" pitchFamily="2" charset="2"/>
                <a:buChar char="ü"/>
              </a:pPr>
              <a:r>
                <a:rPr lang="en-US" sz="2800" dirty="0">
                  <a:solidFill>
                    <a:srgbClr val="DCDCDC"/>
                  </a:solidFill>
                  <a:latin typeface="Times New Roman" panose="02020603050405020304" pitchFamily="18" charset="0"/>
                  <a:cs typeface="Times New Roman" panose="02020603050405020304" pitchFamily="18" charset="0"/>
                </a:rPr>
                <a:t>Selecting the appropriate tools.</a:t>
              </a:r>
            </a:p>
            <a:p>
              <a:pPr marL="457200" indent="-457200">
                <a:buFont typeface="Wingdings" panose="05000000000000000000" pitchFamily="2" charset="2"/>
                <a:buChar char="ü"/>
              </a:pPr>
              <a:r>
                <a:rPr lang="en-US" sz="2800" dirty="0">
                  <a:solidFill>
                    <a:srgbClr val="DCDCDC"/>
                  </a:solidFill>
                  <a:latin typeface="Times New Roman" panose="02020603050405020304" pitchFamily="18" charset="0"/>
                  <a:cs typeface="Times New Roman" panose="02020603050405020304" pitchFamily="18" charset="0"/>
                </a:rPr>
                <a:t>Design a database and UI using the selected tools.</a:t>
              </a:r>
            </a:p>
            <a:p>
              <a:r>
                <a:rPr lang="en-US" sz="2800" dirty="0">
                  <a:solidFill>
                    <a:srgbClr val="DCDCDC"/>
                  </a:solidFill>
                  <a:latin typeface="Times New Roman" panose="02020603050405020304" pitchFamily="18" charset="0"/>
                  <a:cs typeface="Times New Roman" panose="02020603050405020304" pitchFamily="18" charset="0"/>
                </a:rPr>
                <a:t>Implement, test, validate and deploy the system</a:t>
              </a:r>
            </a:p>
          </p:txBody>
        </p:sp>
      </p:grpSp>
    </p:spTree>
    <p:custDataLst>
      <p:tags r:id="rId1"/>
    </p:custDataLst>
    <p:extLst>
      <p:ext uri="{BB962C8B-B14F-4D97-AF65-F5344CB8AC3E}">
        <p14:creationId xmlns:p14="http://schemas.microsoft.com/office/powerpoint/2010/main" val="343415731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descr="15"/>
          <p:cNvPicPr>
            <a:picLocks noChangeAspect="1"/>
          </p:cNvPicPr>
          <p:nvPr/>
        </p:nvPicPr>
        <p:blipFill>
          <a:blip r:embed="rId4"/>
          <a:srcRect b="34443"/>
          <a:stretch>
            <a:fillRect/>
          </a:stretch>
        </p:blipFill>
        <p:spPr>
          <a:xfrm>
            <a:off x="-7620" y="5516245"/>
            <a:ext cx="12203430" cy="1350010"/>
          </a:xfrm>
          <a:prstGeom prst="rect">
            <a:avLst/>
          </a:prstGeom>
        </p:spPr>
      </p:pic>
      <p:grpSp>
        <p:nvGrpSpPr>
          <p:cNvPr id="7" name="组合 6"/>
          <p:cNvGrpSpPr/>
          <p:nvPr/>
        </p:nvGrpSpPr>
        <p:grpSpPr>
          <a:xfrm>
            <a:off x="-8255" y="-5715"/>
            <a:ext cx="12189460" cy="2325370"/>
            <a:chOff x="-13" y="-9"/>
            <a:chExt cx="19196" cy="3662"/>
          </a:xfrm>
        </p:grpSpPr>
        <p:sp>
          <p:nvSpPr>
            <p:cNvPr id="15" name="文本框 14"/>
            <p:cNvSpPr txBox="1"/>
            <p:nvPr/>
          </p:nvSpPr>
          <p:spPr>
            <a:xfrm>
              <a:off x="8025" y="514"/>
              <a:ext cx="11158" cy="1212"/>
            </a:xfrm>
            <a:prstGeom prst="rect">
              <a:avLst/>
            </a:prstGeom>
            <a:noFill/>
          </p:spPr>
          <p:txBody>
            <a:bodyPr wrap="square" rtlCol="0">
              <a:spAutoFit/>
            </a:bodyPr>
            <a:lstStyle/>
            <a:p>
              <a:pPr algn="r"/>
              <a:r>
                <a:rPr lang="en-US" sz="4400" dirty="0">
                  <a:solidFill>
                    <a:srgbClr val="FFFFFF"/>
                  </a:solidFill>
                  <a:latin typeface="Arial Black" panose="020B0A04020102020204" pitchFamily="34" charset="0"/>
                </a:rPr>
                <a:t>SCOPE OF THE STUDY</a:t>
              </a:r>
              <a:endParaRPr lang="en-US" altLang="zh-CN" sz="3600" b="1" dirty="0">
                <a:solidFill>
                  <a:srgbClr val="FFFFFF"/>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5"/>
            <a:stretch>
              <a:fillRect/>
            </a:stretch>
          </p:blipFill>
          <p:spPr>
            <a:xfrm rot="16200000" flipV="1">
              <a:off x="-856" y="834"/>
              <a:ext cx="3662" cy="1975"/>
            </a:xfrm>
            <a:prstGeom prst="rect">
              <a:avLst/>
            </a:prstGeom>
          </p:spPr>
        </p:pic>
      </p:grpSp>
      <p:sp>
        <p:nvSpPr>
          <p:cNvPr id="16" name="文本框 15"/>
          <p:cNvSpPr txBox="1"/>
          <p:nvPr/>
        </p:nvSpPr>
        <p:spPr>
          <a:xfrm>
            <a:off x="1246188" y="1242058"/>
            <a:ext cx="10429875" cy="4832092"/>
          </a:xfrm>
          <a:prstGeom prst="rect">
            <a:avLst/>
          </a:prstGeom>
          <a:noFill/>
        </p:spPr>
        <p:txBody>
          <a:bodyPr wrap="square" rtlCol="0">
            <a:spAutoFit/>
            <a:scene3d>
              <a:camera prst="orthographicFront"/>
              <a:lightRig rig="threePt" dir="t"/>
            </a:scene3d>
            <a:sp3d contourW="12700"/>
          </a:bodyPr>
          <a:lstStyle/>
          <a:p>
            <a:pPr marL="457200" indent="-457200">
              <a:buFont typeface="Wingdings" panose="05000000000000000000" pitchFamily="2" charset="2"/>
              <a:buChar char="§"/>
            </a:pPr>
            <a:r>
              <a:rPr lang="en-US" sz="2800" dirty="0">
                <a:solidFill>
                  <a:srgbClr val="DCDCDC"/>
                </a:solidFill>
                <a:latin typeface="Times New Roman" panose="02020603050405020304" pitchFamily="18" charset="0"/>
                <a:cs typeface="Times New Roman" panose="02020603050405020304" pitchFamily="18" charset="0"/>
              </a:rPr>
              <a:t>Developing a web-based beer sales and distribution system for BGI Ethiopia in the national domain.</a:t>
            </a:r>
          </a:p>
          <a:p>
            <a:pPr marL="457200" indent="-457200">
              <a:buFont typeface="Wingdings" panose="05000000000000000000" pitchFamily="2" charset="2"/>
              <a:buChar char="§"/>
            </a:pPr>
            <a:r>
              <a:rPr lang="en-US" sz="2800" dirty="0">
                <a:solidFill>
                  <a:srgbClr val="DCDCDC"/>
                </a:solidFill>
                <a:latin typeface="Times New Roman" panose="02020603050405020304" pitchFamily="18" charset="0"/>
                <a:cs typeface="Times New Roman" panose="02020603050405020304" pitchFamily="18" charset="0"/>
              </a:rPr>
              <a:t>The system gives the privilege for the beer company to add  and manage agents based on their agreements.</a:t>
            </a:r>
          </a:p>
          <a:p>
            <a:pPr marL="457200" indent="-457200">
              <a:buFont typeface="Wingdings" panose="05000000000000000000" pitchFamily="2" charset="2"/>
              <a:buChar char="§"/>
            </a:pPr>
            <a:r>
              <a:rPr lang="en-US" sz="2800" dirty="0">
                <a:solidFill>
                  <a:srgbClr val="DCDCDC"/>
                </a:solidFill>
                <a:latin typeface="Times New Roman" panose="02020603050405020304" pitchFamily="18" charset="0"/>
                <a:cs typeface="Times New Roman" panose="02020603050405020304" pitchFamily="18" charset="0"/>
              </a:rPr>
              <a:t>Customers and agents are able to </a:t>
            </a:r>
          </a:p>
          <a:p>
            <a:pPr marL="914400" lvl="1" indent="-457200">
              <a:buFont typeface="Courier New" panose="02070309020205020404" pitchFamily="49" charset="0"/>
              <a:buChar char="o"/>
            </a:pPr>
            <a:r>
              <a:rPr lang="en-US" sz="2800" dirty="0">
                <a:solidFill>
                  <a:srgbClr val="DCDCDC"/>
                </a:solidFill>
                <a:latin typeface="Times New Roman" panose="02020603050405020304" pitchFamily="18" charset="0"/>
                <a:cs typeface="Times New Roman" panose="02020603050405020304" pitchFamily="18" charset="0"/>
              </a:rPr>
              <a:t>order products, </a:t>
            </a:r>
          </a:p>
          <a:p>
            <a:pPr marL="914400" lvl="1" indent="-457200">
              <a:buFont typeface="Courier New" panose="02070309020205020404" pitchFamily="49" charset="0"/>
              <a:buChar char="o"/>
            </a:pPr>
            <a:r>
              <a:rPr lang="en-US" sz="2800" dirty="0">
                <a:solidFill>
                  <a:srgbClr val="DCDCDC"/>
                </a:solidFill>
                <a:latin typeface="Times New Roman" panose="02020603050405020304" pitchFamily="18" charset="0"/>
                <a:cs typeface="Times New Roman" panose="02020603050405020304" pitchFamily="18" charset="0"/>
              </a:rPr>
              <a:t>make online payments, </a:t>
            </a:r>
          </a:p>
          <a:p>
            <a:pPr marL="914400" lvl="1" indent="-457200">
              <a:buFont typeface="Courier New" panose="02070309020205020404" pitchFamily="49" charset="0"/>
              <a:buChar char="o"/>
            </a:pPr>
            <a:r>
              <a:rPr lang="en-US" sz="2800" dirty="0">
                <a:solidFill>
                  <a:srgbClr val="DCDCDC"/>
                </a:solidFill>
                <a:latin typeface="Times New Roman" panose="02020603050405020304" pitchFamily="18" charset="0"/>
                <a:cs typeface="Times New Roman" panose="02020603050405020304" pitchFamily="18" charset="0"/>
              </a:rPr>
              <a:t>confirm that they have received the product, etc.</a:t>
            </a:r>
          </a:p>
          <a:p>
            <a:pPr marL="457200" indent="-457200">
              <a:buFont typeface="Wingdings" panose="05000000000000000000" pitchFamily="2" charset="2"/>
              <a:buChar char="§"/>
            </a:pPr>
            <a:r>
              <a:rPr lang="en-US" sz="2800" dirty="0">
                <a:solidFill>
                  <a:srgbClr val="DCDCDC"/>
                </a:solidFill>
                <a:latin typeface="Times New Roman" panose="02020603050405020304" pitchFamily="18" charset="0"/>
                <a:cs typeface="Times New Roman" panose="02020603050405020304" pitchFamily="18" charset="0"/>
              </a:rPr>
              <a:t>Although BGI exports its products to abroad countries, our system does not support distribution out of Ethiopia.</a:t>
            </a:r>
          </a:p>
          <a:p>
            <a:endParaRPr lang="en-US" sz="2800" dirty="0">
              <a:solidFill>
                <a:srgbClr val="DCDCDC"/>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descr="15"/>
          <p:cNvPicPr>
            <a:picLocks noChangeAspect="1"/>
          </p:cNvPicPr>
          <p:nvPr/>
        </p:nvPicPr>
        <p:blipFill>
          <a:blip r:embed="rId4"/>
          <a:srcRect b="34443"/>
          <a:stretch>
            <a:fillRect/>
          </a:stretch>
        </p:blipFill>
        <p:spPr>
          <a:xfrm>
            <a:off x="-7620" y="5516245"/>
            <a:ext cx="12203430" cy="1350010"/>
          </a:xfrm>
          <a:prstGeom prst="rect">
            <a:avLst/>
          </a:prstGeom>
        </p:spPr>
      </p:pic>
      <p:grpSp>
        <p:nvGrpSpPr>
          <p:cNvPr id="7" name="组合 6"/>
          <p:cNvGrpSpPr/>
          <p:nvPr/>
        </p:nvGrpSpPr>
        <p:grpSpPr>
          <a:xfrm>
            <a:off x="-8255" y="-5715"/>
            <a:ext cx="12189460" cy="2325370"/>
            <a:chOff x="-13" y="-9"/>
            <a:chExt cx="19196" cy="3662"/>
          </a:xfrm>
        </p:grpSpPr>
        <p:sp>
          <p:nvSpPr>
            <p:cNvPr id="15" name="文本框 14"/>
            <p:cNvSpPr txBox="1"/>
            <p:nvPr/>
          </p:nvSpPr>
          <p:spPr>
            <a:xfrm>
              <a:off x="8025" y="514"/>
              <a:ext cx="11158" cy="121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US" sz="4400" dirty="0">
                  <a:solidFill>
                    <a:srgbClr val="FFFFFF"/>
                  </a:solidFill>
                  <a:latin typeface="Arial Black" panose="020B0A04020102020204" pitchFamily="34" charset="0"/>
                </a:rPr>
                <a:t>Feasibility study </a:t>
              </a:r>
              <a:endParaRPr lang="en-US" altLang="zh-CN" sz="3600" b="1" dirty="0">
                <a:solidFill>
                  <a:srgbClr val="FFFFFF"/>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5"/>
            <a:stretch>
              <a:fillRect/>
            </a:stretch>
          </p:blipFill>
          <p:spPr>
            <a:xfrm rot="16200000" flipV="1">
              <a:off x="-856" y="834"/>
              <a:ext cx="3662" cy="1975"/>
            </a:xfrm>
            <a:prstGeom prst="rect">
              <a:avLst/>
            </a:prstGeom>
          </p:spPr>
        </p:pic>
      </p:grpSp>
      <p:sp>
        <p:nvSpPr>
          <p:cNvPr id="16" name="文本框 15"/>
          <p:cNvSpPr txBox="1"/>
          <p:nvPr/>
        </p:nvSpPr>
        <p:spPr>
          <a:xfrm>
            <a:off x="1246188" y="1242058"/>
            <a:ext cx="10429875" cy="4893647"/>
          </a:xfrm>
          <a:prstGeom prst="rect">
            <a:avLst/>
          </a:prstGeom>
          <a:noFill/>
        </p:spPr>
        <p:txBody>
          <a:bodyPr wrap="square" rtlCol="0">
            <a:spAutoFit/>
            <a:scene3d>
              <a:camera prst="orthographicFront"/>
              <a:lightRig rig="threePt" dir="t"/>
            </a:scene3d>
            <a:sp3d contourW="12700"/>
          </a:bodyPr>
          <a:lstStyle/>
          <a:p>
            <a:pPr marL="457200" indent="-457200">
              <a:buFont typeface="Wingdings" panose="05000000000000000000" pitchFamily="2" charset="2"/>
              <a:buChar char="q"/>
            </a:pPr>
            <a:r>
              <a:rPr lang="en-GB" sz="2800" dirty="0">
                <a:solidFill>
                  <a:srgbClr val="FFFFFF"/>
                </a:solidFill>
                <a:latin typeface="Times New Roman" panose="02020603050405020304" pitchFamily="18" charset="0"/>
                <a:cs typeface="Times New Roman" panose="02020603050405020304" pitchFamily="18" charset="0"/>
              </a:rPr>
              <a:t>Technical feasibility</a:t>
            </a:r>
          </a:p>
          <a:p>
            <a:pPr algn="just"/>
            <a:r>
              <a:rPr lang="en-GB" sz="2000" dirty="0">
                <a:solidFill>
                  <a:srgbClr val="DCDCDC"/>
                </a:solidFill>
                <a:latin typeface="Times New Roman" panose="02020603050405020304" pitchFamily="18" charset="0"/>
                <a:cs typeface="Times New Roman" panose="02020603050405020304" pitchFamily="18" charset="0"/>
              </a:rPr>
              <a:t>The main technologies associated with our projects are: HTML (Structural Language), CSS (styling Language), JavaScript (</a:t>
            </a:r>
            <a:r>
              <a:rPr lang="en-GB" sz="2000" dirty="0" err="1">
                <a:solidFill>
                  <a:srgbClr val="DCDCDC"/>
                </a:solidFill>
                <a:latin typeface="Times New Roman" panose="02020603050405020304" pitchFamily="18" charset="0"/>
                <a:cs typeface="Times New Roman" panose="02020603050405020304" pitchFamily="18" charset="0"/>
              </a:rPr>
              <a:t>Behavioral</a:t>
            </a:r>
            <a:r>
              <a:rPr lang="en-GB" sz="2000" dirty="0">
                <a:solidFill>
                  <a:srgbClr val="DCDCDC"/>
                </a:solidFill>
                <a:latin typeface="Times New Roman" panose="02020603050405020304" pitchFamily="18" charset="0"/>
                <a:cs typeface="Times New Roman" panose="02020603050405020304" pitchFamily="18" charset="0"/>
              </a:rPr>
              <a:t> Language), Django Python, Diagram drawing tools (Diagram Drawing Software), </a:t>
            </a:r>
            <a:r>
              <a:rPr lang="en-GB" sz="2000" dirty="0" err="1">
                <a:solidFill>
                  <a:srgbClr val="DCDCDC"/>
                </a:solidFill>
                <a:latin typeface="Times New Roman" panose="02020603050405020304" pitchFamily="18" charset="0"/>
                <a:cs typeface="Times New Roman" panose="02020603050405020304" pitchFamily="18" charset="0"/>
              </a:rPr>
              <a:t>reactjs</a:t>
            </a:r>
            <a:endParaRPr lang="en-GB" sz="2000" dirty="0">
              <a:solidFill>
                <a:srgbClr val="DCDCDC"/>
              </a:solidFill>
              <a:latin typeface="Times New Roman" panose="02020603050405020304" pitchFamily="18" charset="0"/>
              <a:cs typeface="Times New Roman" panose="02020603050405020304" pitchFamily="18" charset="0"/>
            </a:endParaRPr>
          </a:p>
          <a:p>
            <a:pPr algn="just"/>
            <a:r>
              <a:rPr lang="en-GB" sz="2000" dirty="0">
                <a:solidFill>
                  <a:srgbClr val="DCDCDC"/>
                </a:solidFill>
                <a:latin typeface="Times New Roman" panose="02020603050405020304" pitchFamily="18" charset="0"/>
                <a:cs typeface="Times New Roman" panose="02020603050405020304" pitchFamily="18" charset="0"/>
              </a:rPr>
              <a:t>Initially, our system will host in a local server. However, for later implementations, it will be hosted in a paid web hosting space with sufficient bandwidth.</a:t>
            </a:r>
          </a:p>
          <a:p>
            <a:pPr marL="457200" indent="-457200">
              <a:buFont typeface="Wingdings" panose="05000000000000000000" pitchFamily="2" charset="2"/>
              <a:buChar char="q"/>
            </a:pPr>
            <a:r>
              <a:rPr lang="en-GB" sz="2800" dirty="0">
                <a:solidFill>
                  <a:srgbClr val="DCDCDC"/>
                </a:solidFill>
                <a:latin typeface="Times New Roman" panose="02020603050405020304" pitchFamily="18" charset="0"/>
                <a:cs typeface="Times New Roman" panose="02020603050405020304" pitchFamily="18" charset="0"/>
              </a:rPr>
              <a:t>Operational feasibility</a:t>
            </a:r>
          </a:p>
          <a:p>
            <a:r>
              <a:rPr lang="en-GB" sz="2800" dirty="0">
                <a:solidFill>
                  <a:srgbClr val="DCDCDC"/>
                </a:solidFill>
                <a:latin typeface="Times New Roman" panose="02020603050405020304" pitchFamily="18" charset="0"/>
                <a:cs typeface="Times New Roman" panose="02020603050405020304" pitchFamily="18" charset="0"/>
              </a:rPr>
              <a:t>t</a:t>
            </a:r>
            <a:r>
              <a:rPr lang="en-GB" sz="2000" dirty="0">
                <a:solidFill>
                  <a:srgbClr val="DCDCDC"/>
                </a:solidFill>
                <a:latin typeface="Times New Roman" panose="02020603050405020304" pitchFamily="18" charset="0"/>
                <a:cs typeface="Times New Roman" panose="02020603050405020304" pitchFamily="18" charset="0"/>
              </a:rPr>
              <a:t>he project will support the existing system and create a good environment for its users.</a:t>
            </a:r>
          </a:p>
          <a:p>
            <a:pPr marL="457200" indent="-457200">
              <a:buFont typeface="Wingdings" panose="05000000000000000000" pitchFamily="2" charset="2"/>
              <a:buChar char="q"/>
            </a:pPr>
            <a:r>
              <a:rPr lang="en-GB" sz="2800" dirty="0">
                <a:solidFill>
                  <a:srgbClr val="DCDCDC"/>
                </a:solidFill>
                <a:latin typeface="Times New Roman" panose="02020603050405020304" pitchFamily="18" charset="0"/>
                <a:cs typeface="Times New Roman" panose="02020603050405020304" pitchFamily="18" charset="0"/>
              </a:rPr>
              <a:t>Economic feasibility</a:t>
            </a:r>
          </a:p>
          <a:p>
            <a:r>
              <a:rPr lang="en-GB" sz="2000" dirty="0">
                <a:solidFill>
                  <a:srgbClr val="DCDCDC"/>
                </a:solidFill>
                <a:latin typeface="Times New Roman" panose="02020603050405020304" pitchFamily="18" charset="0"/>
                <a:cs typeface="Times New Roman" panose="02020603050405020304" pitchFamily="18" charset="0"/>
              </a:rPr>
              <a:t>Our proposed system needs few resources. The company will only need computers and an internet connection to install the system. Customers and distributors can use their smartphones to use the system. Hence, system users will not face economic difficulties using our system.</a:t>
            </a:r>
          </a:p>
          <a:p>
            <a:r>
              <a:rPr lang="en-GB" sz="2000" dirty="0">
                <a:solidFill>
                  <a:srgbClr val="DCDCDC"/>
                </a:solidFill>
                <a:latin typeface="Times New Roman" panose="02020603050405020304" pitchFamily="18" charset="0"/>
                <a:cs typeface="Times New Roman" panose="02020603050405020304" pitchFamily="18" charset="0"/>
              </a:rPr>
              <a:t>The only cost associated with our project is hosting cost, but BGI is capable of providing the budget. Therefore, we could say that our project is economically feasible.</a:t>
            </a:r>
          </a:p>
        </p:txBody>
      </p:sp>
    </p:spTree>
    <p:custDataLst>
      <p:tags r:id="rId1"/>
    </p:custDataLst>
    <p:extLst>
      <p:ext uri="{BB962C8B-B14F-4D97-AF65-F5344CB8AC3E}">
        <p14:creationId xmlns:p14="http://schemas.microsoft.com/office/powerpoint/2010/main" val="227578543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12189460" cy="2325370"/>
            <a:chOff x="-13" y="-9"/>
            <a:chExt cx="19196" cy="3662"/>
          </a:xfrm>
        </p:grpSpPr>
        <p:sp>
          <p:nvSpPr>
            <p:cNvPr id="15" name="文本框 14"/>
            <p:cNvSpPr txBox="1"/>
            <p:nvPr/>
          </p:nvSpPr>
          <p:spPr>
            <a:xfrm>
              <a:off x="5355" y="514"/>
              <a:ext cx="13828" cy="121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r"/>
              <a:r>
                <a:rPr lang="en-US" sz="4400" dirty="0">
                  <a:solidFill>
                    <a:srgbClr val="FFFFFF"/>
                  </a:solidFill>
                  <a:latin typeface="Arial Black" panose="020B0A04020102020204" pitchFamily="34" charset="0"/>
                </a:rPr>
                <a:t>Significance of the project</a:t>
              </a:r>
              <a:endParaRPr lang="en-US" altLang="zh-CN" sz="3600" b="1" dirty="0">
                <a:solidFill>
                  <a:srgbClr val="FFFFFF"/>
                </a:solidFill>
                <a:latin typeface="Arial Black" panose="020B0A04020102020204" pitchFamily="34" charset="0"/>
                <a:ea typeface="字魂59号-创粗黑" panose="00000500000000000000" pitchFamily="2" charset="-122"/>
              </a:endParaRP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sp>
        <p:nvSpPr>
          <p:cNvPr id="16" name="文本框 15"/>
          <p:cNvSpPr txBox="1"/>
          <p:nvPr/>
        </p:nvSpPr>
        <p:spPr>
          <a:xfrm>
            <a:off x="1246188" y="1242058"/>
            <a:ext cx="10429875" cy="4401205"/>
          </a:xfrm>
          <a:prstGeom prst="rect">
            <a:avLst/>
          </a:prstGeom>
          <a:noFill/>
        </p:spPr>
        <p:txBody>
          <a:bodyPr wrap="square" rtlCol="0">
            <a:spAutoFit/>
            <a:scene3d>
              <a:camera prst="orthographicFront"/>
              <a:lightRig rig="threePt" dir="t"/>
            </a:scene3d>
            <a:sp3d contourW="12700"/>
          </a:bodyPr>
          <a:lstStyle/>
          <a:p>
            <a:pPr algn="just"/>
            <a:r>
              <a:rPr lang="en-GB" sz="2800" dirty="0">
                <a:solidFill>
                  <a:srgbClr val="FFFFFF"/>
                </a:solidFill>
                <a:latin typeface="Times New Roman" panose="02020603050405020304" pitchFamily="18" charset="0"/>
                <a:cs typeface="Times New Roman" panose="02020603050405020304" pitchFamily="18" charset="0"/>
              </a:rPr>
              <a:t>The current growing beer sales and distribution environment is becoming more complex and dynamic. Our project somehow minimizes the complexity in the following ways.</a:t>
            </a:r>
          </a:p>
          <a:p>
            <a:r>
              <a:rPr lang="en-GB" sz="2800" dirty="0">
                <a:solidFill>
                  <a:srgbClr val="FFFFFF"/>
                </a:solidFill>
                <a:latin typeface="Times New Roman" panose="02020603050405020304" pitchFamily="18" charset="0"/>
                <a:cs typeface="Times New Roman" panose="02020603050405020304" pitchFamily="18" charset="0"/>
              </a:rPr>
              <a:t>➢The company will collect valuable data on customer buying habits</a:t>
            </a:r>
          </a:p>
          <a:p>
            <a:r>
              <a:rPr lang="en-GB" sz="2800" dirty="0">
                <a:solidFill>
                  <a:srgbClr val="FFFFFF"/>
                </a:solidFill>
                <a:latin typeface="Times New Roman" panose="02020603050405020304" pitchFamily="18" charset="0"/>
                <a:cs typeface="Times New Roman" panose="02020603050405020304" pitchFamily="18" charset="0"/>
              </a:rPr>
              <a:t>➢The company can get their products faster to the customers</a:t>
            </a:r>
          </a:p>
          <a:p>
            <a:r>
              <a:rPr lang="en-GB" sz="2800" dirty="0">
                <a:solidFill>
                  <a:srgbClr val="FFFFFF"/>
                </a:solidFill>
                <a:latin typeface="Times New Roman" panose="02020603050405020304" pitchFamily="18" charset="0"/>
                <a:cs typeface="Times New Roman" panose="02020603050405020304" pitchFamily="18" charset="0"/>
              </a:rPr>
              <a:t>➢Eliminates intermediary expenses (cost) for the distribution process</a:t>
            </a:r>
          </a:p>
          <a:p>
            <a:r>
              <a:rPr lang="en-GB" sz="2800" dirty="0">
                <a:solidFill>
                  <a:srgbClr val="FFFFFF"/>
                </a:solidFill>
                <a:latin typeface="Times New Roman" panose="02020603050405020304" pitchFamily="18" charset="0"/>
                <a:cs typeface="Times New Roman" panose="02020603050405020304" pitchFamily="18" charset="0"/>
              </a:rPr>
              <a:t>➢Provide more controls over the agents</a:t>
            </a:r>
          </a:p>
          <a:p>
            <a:r>
              <a:rPr lang="en-GB" sz="2800" dirty="0">
                <a:solidFill>
                  <a:srgbClr val="FFFFFF"/>
                </a:solidFill>
                <a:latin typeface="Times New Roman" panose="02020603050405020304" pitchFamily="18" charset="0"/>
                <a:cs typeface="Times New Roman" panose="02020603050405020304" pitchFamily="18" charset="0"/>
              </a:rPr>
              <a:t>➢Direct online sale is accomplished</a:t>
            </a:r>
          </a:p>
          <a:p>
            <a:r>
              <a:rPr lang="en-GB" sz="2800" dirty="0">
                <a:solidFill>
                  <a:srgbClr val="FFFFFF"/>
                </a:solidFill>
                <a:latin typeface="Times New Roman" panose="02020603050405020304" pitchFamily="18" charset="0"/>
                <a:cs typeface="Times New Roman" panose="02020603050405020304" pitchFamily="18" charset="0"/>
              </a:rPr>
              <a:t>➢Build a strong relationship between beer company and agent</a:t>
            </a:r>
          </a:p>
          <a:p>
            <a:r>
              <a:rPr lang="en-GB" sz="2800" dirty="0">
                <a:solidFill>
                  <a:srgbClr val="FFFFFF"/>
                </a:solidFill>
                <a:latin typeface="Times New Roman" panose="02020603050405020304" pitchFamily="18" charset="0"/>
                <a:cs typeface="Times New Roman" panose="02020603050405020304" pitchFamily="18" charset="0"/>
              </a:rPr>
              <a:t>➢Eliminate the role of middle man</a:t>
            </a:r>
          </a:p>
        </p:txBody>
      </p:sp>
      <p:pic>
        <p:nvPicPr>
          <p:cNvPr id="3" name="Picture 2">
            <a:extLst>
              <a:ext uri="{FF2B5EF4-FFF2-40B4-BE49-F238E27FC236}">
                <a16:creationId xmlns:a16="http://schemas.microsoft.com/office/drawing/2014/main" id="{524F20A6-B5DD-40ED-8D59-33521456C309}"/>
              </a:ext>
            </a:extLst>
          </p:cNvPr>
          <p:cNvPicPr>
            <a:picLocks noChangeAspect="1"/>
          </p:cNvPicPr>
          <p:nvPr/>
        </p:nvPicPr>
        <p:blipFill>
          <a:blip r:embed="rId5"/>
          <a:stretch>
            <a:fillRect/>
          </a:stretch>
        </p:blipFill>
        <p:spPr>
          <a:xfrm rot="10800000">
            <a:off x="10353368" y="3494252"/>
            <a:ext cx="1827837" cy="3397102"/>
          </a:xfrm>
          <a:prstGeom prst="rect">
            <a:avLst/>
          </a:prstGeom>
        </p:spPr>
      </p:pic>
    </p:spTree>
    <p:custDataLst>
      <p:tags r:id="rId1"/>
    </p:custDataLst>
    <p:extLst>
      <p:ext uri="{BB962C8B-B14F-4D97-AF65-F5344CB8AC3E}">
        <p14:creationId xmlns:p14="http://schemas.microsoft.com/office/powerpoint/2010/main" val="142877030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1475" y="184785"/>
            <a:ext cx="10515600" cy="1033145"/>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dirty="0">
                <a:solidFill>
                  <a:srgbClr val="FFFFFF"/>
                </a:solidFill>
                <a:latin typeface="Arial Black" panose="020B0A04020102020204" pitchFamily="34" charset="0"/>
              </a:rPr>
              <a:t>BENEFICIARIES OF THE PROJECT</a:t>
            </a:r>
          </a:p>
        </p:txBody>
      </p:sp>
      <p:sp>
        <p:nvSpPr>
          <p:cNvPr id="3" name="Content Placeholder 2"/>
          <p:cNvSpPr>
            <a:spLocks noGrp="1"/>
          </p:cNvSpPr>
          <p:nvPr>
            <p:ph idx="1"/>
          </p:nvPr>
        </p:nvSpPr>
        <p:spPr>
          <a:xfrm>
            <a:off x="723900" y="881380"/>
            <a:ext cx="10515600" cy="4886325"/>
          </a:xfrm>
        </p:spPr>
        <p:txBody>
          <a:bodyPr/>
          <a:lstStyle/>
          <a:p>
            <a:pPr marL="0" indent="0">
              <a:buNone/>
            </a:pPr>
            <a:r>
              <a:rPr lang="en-US" sz="2400" dirty="0">
                <a:solidFill>
                  <a:schemeClr val="bg1"/>
                </a:solidFill>
                <a:latin typeface="Times New Roman" panose="02020603050405020304" pitchFamily="18" charset="0"/>
                <a:cs typeface="Times New Roman" panose="02020603050405020304" pitchFamily="18" charset="0"/>
              </a:rPr>
              <a:t>➢Customers						</a:t>
            </a:r>
            <a:r>
              <a:rPr lang="en-US" sz="2400" dirty="0">
                <a:solidFill>
                  <a:schemeClr val="bg1"/>
                </a:solidFill>
                <a:latin typeface="Times New Roman" panose="02020603050405020304" pitchFamily="18" charset="0"/>
                <a:cs typeface="Times New Roman" panose="02020603050405020304" pitchFamily="18" charset="0"/>
                <a:sym typeface="+mn-ea"/>
              </a:rPr>
              <a:t>➢BGI Ethiopia</a:t>
            </a:r>
            <a:endParaRPr lang="en-US" sz="2400" dirty="0">
              <a:solidFill>
                <a:schemeClr val="bg1"/>
              </a:solidFill>
              <a:latin typeface="Times New Roman" panose="02020603050405020304" pitchFamily="18" charset="0"/>
              <a:cs typeface="Times New Roman" panose="02020603050405020304" pitchFamily="18" charset="0"/>
            </a:endParaRPr>
          </a:p>
          <a:p>
            <a:pPr marL="0" indent="0">
              <a:buNone/>
            </a:pPr>
            <a:r>
              <a:rPr lang="en-US" sz="2400" dirty="0">
                <a:solidFill>
                  <a:schemeClr val="bg1"/>
                </a:solidFill>
                <a:latin typeface="Times New Roman" panose="02020603050405020304" pitchFamily="18" charset="0"/>
                <a:cs typeface="Times New Roman" panose="02020603050405020304" pitchFamily="18" charset="0"/>
              </a:rPr>
              <a:t>Restaurant, grocery, cafe, hotel, shop...				</a:t>
            </a:r>
          </a:p>
          <a:p>
            <a:pPr marL="0" indent="0">
              <a:buNone/>
            </a:pPr>
            <a:endParaRPr lang="en-US" sz="24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bg1"/>
              </a:solidFill>
              <a:latin typeface="Times New Roman" panose="02020603050405020304" pitchFamily="18" charset="0"/>
              <a:cs typeface="Times New Roman" panose="02020603050405020304" pitchFamily="18" charset="0"/>
            </a:endParaRPr>
          </a:p>
          <a:p>
            <a:pPr marL="0" indent="0">
              <a:buNone/>
            </a:pPr>
            <a:r>
              <a:rPr lang="en-US" sz="2400" dirty="0">
                <a:solidFill>
                  <a:schemeClr val="bg1"/>
                </a:solidFill>
                <a:latin typeface="Times New Roman" panose="02020603050405020304" pitchFamily="18" charset="0"/>
                <a:cs typeface="Times New Roman" panose="02020603050405020304" pitchFamily="18" charset="0"/>
              </a:rPr>
              <a:t>➢Agents(distributors)		           ➢Company and agent employee</a:t>
            </a:r>
          </a:p>
          <a:p>
            <a:pPr marL="0" indent="0">
              <a:buNone/>
            </a:pPr>
            <a:r>
              <a:rPr lang="en-US" sz="2400" dirty="0">
                <a:solidFill>
                  <a:schemeClr val="bg1"/>
                </a:solidFill>
                <a:latin typeface="Times New Roman" panose="02020603050405020304" pitchFamily="18" charset="0"/>
                <a:cs typeface="Times New Roman" panose="02020603050405020304" pitchFamily="18" charset="0"/>
              </a:rPr>
              <a:t>									</a:t>
            </a:r>
          </a:p>
        </p:txBody>
      </p:sp>
      <p:pic>
        <p:nvPicPr>
          <p:cNvPr id="4" name="Picture 3"/>
          <p:cNvPicPr>
            <a:picLocks noChangeAspect="1"/>
          </p:cNvPicPr>
          <p:nvPr/>
        </p:nvPicPr>
        <p:blipFill>
          <a:blip r:embed="rId2"/>
          <a:stretch>
            <a:fillRect/>
          </a:stretch>
        </p:blipFill>
        <p:spPr>
          <a:xfrm>
            <a:off x="952500" y="4950565"/>
            <a:ext cx="2514600" cy="1634280"/>
          </a:xfrm>
          <a:prstGeom prst="rect">
            <a:avLst/>
          </a:prstGeom>
        </p:spPr>
      </p:pic>
      <p:pic>
        <p:nvPicPr>
          <p:cNvPr id="5" name="Picture 4"/>
          <p:cNvPicPr>
            <a:picLocks noChangeAspect="1"/>
          </p:cNvPicPr>
          <p:nvPr/>
        </p:nvPicPr>
        <p:blipFill>
          <a:blip r:embed="rId3"/>
          <a:stretch>
            <a:fillRect/>
          </a:stretch>
        </p:blipFill>
        <p:spPr>
          <a:xfrm>
            <a:off x="1383030" y="2077720"/>
            <a:ext cx="2441575" cy="1508760"/>
          </a:xfrm>
          <a:prstGeom prst="rect">
            <a:avLst/>
          </a:prstGeom>
        </p:spPr>
      </p:pic>
      <p:pic>
        <p:nvPicPr>
          <p:cNvPr id="6" name="Picture 5"/>
          <p:cNvPicPr>
            <a:picLocks noChangeAspect="1"/>
          </p:cNvPicPr>
          <p:nvPr/>
        </p:nvPicPr>
        <p:blipFill>
          <a:blip r:embed="rId4"/>
          <a:stretch>
            <a:fillRect/>
          </a:stretch>
        </p:blipFill>
        <p:spPr>
          <a:xfrm>
            <a:off x="7078345" y="1756410"/>
            <a:ext cx="3122930" cy="1694180"/>
          </a:xfrm>
          <a:prstGeom prst="rect">
            <a:avLst/>
          </a:prstGeom>
        </p:spPr>
      </p:pic>
      <p:grpSp>
        <p:nvGrpSpPr>
          <p:cNvPr id="8" name="组合 6">
            <a:extLst>
              <a:ext uri="{FF2B5EF4-FFF2-40B4-BE49-F238E27FC236}">
                <a16:creationId xmlns:a16="http://schemas.microsoft.com/office/drawing/2014/main" id="{24655F1F-2EBF-4285-BAFF-0F34FFB22512}"/>
              </a:ext>
            </a:extLst>
          </p:cNvPr>
          <p:cNvGrpSpPr/>
          <p:nvPr/>
        </p:nvGrpSpPr>
        <p:grpSpPr>
          <a:xfrm>
            <a:off x="-7620" y="-6350"/>
            <a:ext cx="6913245" cy="3063875"/>
            <a:chOff x="-12" y="-10"/>
            <a:chExt cx="10887" cy="4825"/>
          </a:xfrm>
        </p:grpSpPr>
        <p:sp>
          <p:nvSpPr>
            <p:cNvPr id="9" name="文本框 14">
              <a:extLst>
                <a:ext uri="{FF2B5EF4-FFF2-40B4-BE49-F238E27FC236}">
                  <a16:creationId xmlns:a16="http://schemas.microsoft.com/office/drawing/2014/main" id="{ACBFB901-FCCF-4C6C-B75E-9E338044146C}"/>
                </a:ext>
              </a:extLst>
            </p:cNvPr>
            <p:cNvSpPr txBox="1"/>
            <p:nvPr/>
          </p:nvSpPr>
          <p:spPr>
            <a:xfrm>
              <a:off x="5615" y="2886"/>
              <a:ext cx="5260" cy="1929"/>
            </a:xfrm>
            <a:prstGeom prst="rect">
              <a:avLst/>
            </a:prstGeom>
            <a:noFill/>
          </p:spPr>
          <p:txBody>
            <a:bodyPr wrap="square" rtlCol="0">
              <a:spAutoFit/>
            </a:bodyPr>
            <a:lstStyle/>
            <a:p>
              <a:pPr algn="l"/>
              <a:endParaRPr lang="en-US" altLang="zh-CN" sz="3600" b="1" dirty="0">
                <a:solidFill>
                  <a:srgbClr val="1EE2F4"/>
                </a:solidFill>
                <a:ea typeface="字魂59号-创粗黑" panose="00000500000000000000" pitchFamily="2" charset="-122"/>
              </a:endParaRPr>
            </a:p>
          </p:txBody>
        </p:sp>
        <p:pic>
          <p:nvPicPr>
            <p:cNvPr id="10" name="图片 4" descr="10">
              <a:extLst>
                <a:ext uri="{FF2B5EF4-FFF2-40B4-BE49-F238E27FC236}">
                  <a16:creationId xmlns:a16="http://schemas.microsoft.com/office/drawing/2014/main" id="{2DC7FDA7-2732-4E1B-A457-8F7F2AF39294}"/>
                </a:ext>
              </a:extLst>
            </p:cNvPr>
            <p:cNvPicPr>
              <a:picLocks noChangeAspect="1"/>
            </p:cNvPicPr>
            <p:nvPr/>
          </p:nvPicPr>
          <p:blipFill>
            <a:blip r:embed="rId5"/>
            <a:stretch>
              <a:fillRect/>
            </a:stretch>
          </p:blipFill>
          <p:spPr>
            <a:xfrm rot="16200000" flipV="1">
              <a:off x="-1122" y="1100"/>
              <a:ext cx="4817" cy="2597"/>
            </a:xfrm>
            <a:prstGeom prst="rect">
              <a:avLst/>
            </a:prstGeom>
          </p:spPr>
        </p:pic>
      </p:grpSp>
      <p:pic>
        <p:nvPicPr>
          <p:cNvPr id="12" name="Picture 11">
            <a:extLst>
              <a:ext uri="{FF2B5EF4-FFF2-40B4-BE49-F238E27FC236}">
                <a16:creationId xmlns:a16="http://schemas.microsoft.com/office/drawing/2014/main" id="{9CC712B4-69B2-4E92-9FA7-6CDE3D4F8C9D}"/>
              </a:ext>
            </a:extLst>
          </p:cNvPr>
          <p:cNvPicPr>
            <a:picLocks noChangeAspect="1"/>
          </p:cNvPicPr>
          <p:nvPr/>
        </p:nvPicPr>
        <p:blipFill>
          <a:blip r:embed="rId6"/>
          <a:stretch>
            <a:fillRect/>
          </a:stretch>
        </p:blipFill>
        <p:spPr>
          <a:xfrm>
            <a:off x="9848851" y="2507553"/>
            <a:ext cx="2343150" cy="4350447"/>
          </a:xfrm>
          <a:prstGeom prst="rect">
            <a:avLst/>
          </a:prstGeom>
        </p:spPr>
      </p:pic>
      <p:pic>
        <p:nvPicPr>
          <p:cNvPr id="7" name="Picture 6"/>
          <p:cNvPicPr>
            <a:picLocks noChangeAspect="1"/>
          </p:cNvPicPr>
          <p:nvPr/>
        </p:nvPicPr>
        <p:blipFill>
          <a:blip r:embed="rId7"/>
          <a:stretch>
            <a:fillRect/>
          </a:stretch>
        </p:blipFill>
        <p:spPr>
          <a:xfrm>
            <a:off x="7483577" y="4798694"/>
            <a:ext cx="3051708" cy="1787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G来了"/>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heme/theme1.xml><?xml version="1.0" encoding="utf-8"?>
<a:theme xmlns:a="http://schemas.openxmlformats.org/drawingml/2006/main" name="5G Technology Speed Template，Freepptbackgrounds.ne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1955</Words>
  <Application>Microsoft Office PowerPoint</Application>
  <PresentationFormat>Widescreen</PresentationFormat>
  <Paragraphs>239</Paragraphs>
  <Slides>32</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Arial Black</vt:lpstr>
      <vt:lpstr>Calibri</vt:lpstr>
      <vt:lpstr>Calibri Light</vt:lpstr>
      <vt:lpstr>Cambria</vt:lpstr>
      <vt:lpstr>Courier New</vt:lpstr>
      <vt:lpstr>Times New Roman</vt:lpstr>
      <vt:lpstr>Wingdings</vt:lpstr>
      <vt:lpstr>字魂59号-创粗黑</vt:lpstr>
      <vt:lpstr>5G Technology Speed Template，Freepptbackgrounds.net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BENEFICIARIES OF 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Freepptbackgrounds.net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Technology Speed Template</dc:title>
  <dc:subject>Freepptbackgrounds.net</dc:subject>
  <dc:creator>Powerpoint Template</dc:creator>
  <cp:keywords>5G Technology Speed Template</cp:keywords>
  <dc:description>5G Technology Speed Template_x000d_
www.freepptbackgrounds.net</dc:description>
  <cp:lastModifiedBy>natty desta</cp:lastModifiedBy>
  <cp:revision>41</cp:revision>
  <dcterms:created xsi:type="dcterms:W3CDTF">2019-04-30T15:06:07Z</dcterms:created>
  <dcterms:modified xsi:type="dcterms:W3CDTF">2022-02-04T10:17:08Z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